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1"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26"/>
      </p:cViewPr>
      <p:guideLst/>
    </p:cSldViewPr>
  </p:slideViewPr>
  <p:notesTextViewPr>
    <p:cViewPr>
      <p:scale>
        <a:sx n="1" d="1"/>
        <a:sy n="1" d="1"/>
      </p:scale>
      <p:origin x="0" y="0"/>
    </p:cViewPr>
  </p:notesTextViewPr>
  <p:sorterViewPr>
    <p:cViewPr>
      <p:scale>
        <a:sx n="100" d="100"/>
        <a:sy n="100" d="100"/>
      </p:scale>
      <p:origin x="0" y="-19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7729E1-25DD-4FD4-AB47-9D55134B72C9}" type="datetimeFigureOut">
              <a:rPr lang="fr-FR" smtClean="0"/>
              <a:t>05/09/2021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06DBD7-1E98-4A1B-9505-EED15209CC75}" type="slidenum">
              <a:rPr lang="fr-FR" smtClean="0"/>
              <a:t>‹N°›</a:t>
            </a:fld>
            <a:endParaRPr lang="fr-FR"/>
          </a:p>
        </p:txBody>
      </p:sp>
    </p:spTree>
    <p:extLst>
      <p:ext uri="{BB962C8B-B14F-4D97-AF65-F5344CB8AC3E}">
        <p14:creationId xmlns:p14="http://schemas.microsoft.com/office/powerpoint/2010/main" val="3673327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rivagedeboheme.fr/medias/images/henri-rousseau.-surprise-1891-.jp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artofdisney.canalblog.com/archives/2007/08/13/5883540.html" TargetMode="External"/><Relationship Id="rId3" Type="http://schemas.openxmlformats.org/officeDocument/2006/relationships/hyperlink" Target="http://artofdisney.canalblog.com/archives/peter_pan/index.html" TargetMode="External"/><Relationship Id="rId7" Type="http://schemas.openxmlformats.org/officeDocument/2006/relationships/hyperlink" Target="http://artofdisney.canalblog.com/archives/2007/08/02/5789061.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artofdisney.canalblog.com/archives/2008/05/03/9045706.html" TargetMode="External"/><Relationship Id="rId5" Type="http://schemas.openxmlformats.org/officeDocument/2006/relationships/hyperlink" Target="http://artofdisney.canalblog.com/archives/2007/11/28/7048815.html" TargetMode="External"/><Relationship Id="rId10" Type="http://schemas.openxmlformats.org/officeDocument/2006/relationships/hyperlink" Target="https://www.vagabond-des-etoiles.com/arts/peter-pan-mary-blair-1953/" TargetMode="External"/><Relationship Id="rId4" Type="http://schemas.openxmlformats.org/officeDocument/2006/relationships/hyperlink" Target="http://artofdisney.canalblog.com/archives/2008/04/01/8566261.html" TargetMode="External"/><Relationship Id="rId9" Type="http://schemas.openxmlformats.org/officeDocument/2006/relationships/hyperlink" Target="http://artofdisney.canalblog.com/archives/la_belle_au_bois_dormant/index.htm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mazon.fr/s/ref=dp_byline_sr_book_1?ie=UTF8&amp;field-author=Soizic+Mouton&amp;text=Soizic+Mouton&amp;sort=relevancerank&amp;search-alias=books-f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zanderolsen.co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usees.ville-senlis.fr/Collections/Explorer-les-collections/Dossiers-thematiques/Seraphine-Louis-dite-Seraphine-de-Senli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L’œuvre de Doré se caractérise, on le sait, par l’empreinte du romantisme, par le souffle épique traversant chacune de ses gravures. Les effets de monumentalité et de vertige, les contrastes du noir et du blanc, la dramatisation recherchée assurent sa renommée. Lorsqu’en 1862, il est chargé d’illustrer les Contes, ses visions ardentes nous donnent à voir un Perrault irrationnel et fantastique, troublant à son époque, et qui nous fascine encore de nos jours. Qui dit vision romantique des contes, dit fidélité à l’héritage folklorique et populaire, notamment pour le monde germanique, l’Allemagne étant perçue comme une terre de légendes et de mystères. Ces diverses influences (Perrault et Grimm, le romantisme, l’Allemagne) convergent pour faire de Doré un dessinateur </a:t>
            </a:r>
            <a:r>
              <a:rPr lang="fr-FR" i="1" dirty="0" smtClean="0"/>
              <a:t>fantastique</a:t>
            </a:r>
            <a:r>
              <a:rPr lang="fr-FR" dirty="0" smtClean="0"/>
              <a:t> – là où l’on s’attendait plutôt à trouver « merveilleux ». Mais il faut bien avouer qu’en dehors de quelques œuvres comme </a:t>
            </a:r>
            <a:r>
              <a:rPr lang="fr-FR" i="1" dirty="0" smtClean="0"/>
              <a:t>Ariel</a:t>
            </a:r>
            <a:r>
              <a:rPr lang="fr-FR" dirty="0" smtClean="0"/>
              <a:t> (1881), l’inspiration du graveur décline plutôt les divers visages de la peur, de l’insolite à l’épouvante.</a:t>
            </a:r>
          </a:p>
          <a:p>
            <a:r>
              <a:rPr lang="fr-FR" dirty="0" smtClean="0"/>
              <a:t>a forêt joue évidemment un rôle important dans les illustrations des </a:t>
            </a:r>
            <a:r>
              <a:rPr lang="fr-FR" i="1" dirty="0" smtClean="0"/>
              <a:t>Contes</a:t>
            </a:r>
            <a:r>
              <a:rPr lang="fr-FR" dirty="0" smtClean="0"/>
              <a:t> de Perrault (1862), notamment trois contes (« Le Petit Poucet », « La Belle au bois dormant », « Peau d’âne ») qui permettent de constater que Doré choisit les séquences du conte qu’il illustre en fonction de leur complexité iconographique et de leur potentiel monstrueux.</a:t>
            </a:r>
          </a:p>
          <a:p>
            <a:endParaRPr lang="fr-FR" dirty="0" smtClean="0"/>
          </a:p>
          <a:p>
            <a:r>
              <a:rPr lang="fr-FR" dirty="0" smtClean="0"/>
              <a:t>Son style unique, son sens théâtral du décor, sa manière toute personnelle de ménager une trouée lumineuse au bout d’une perspective déterminée par des premiers et des seconds plans très clairs, autant d’éléments qui apportent à l’œuvre une profondeur et une qualité onirique exceptionnelles.</a:t>
            </a:r>
          </a:p>
          <a:p>
            <a:endParaRPr lang="fr-FR" dirty="0" smtClean="0"/>
          </a:p>
          <a:p>
            <a:r>
              <a:rPr lang="fr-FR" dirty="0" smtClean="0"/>
              <a:t>Ce romantique s’est acharné à faire triompher le paysage et notamment la forêt nocturne, provoquant la « stupeur contemplative » (Roger Caillois)</a:t>
            </a:r>
          </a:p>
          <a:p>
            <a:endParaRPr lang="fr-FR" dirty="0" smtClean="0"/>
          </a:p>
          <a:p>
            <a:r>
              <a:rPr lang="fr-FR" dirty="0" smtClean="0"/>
              <a:t>La jungle, comme la forêt germanique, se présente comme une frontière, un lieu de transition vers l’autre monde. Par la dimension inquiétante de ses sylves lugubres, Doré réactive la symbolique médiévale de la forêt.</a:t>
            </a:r>
          </a:p>
          <a:p>
            <a:endParaRPr lang="fr-FR" dirty="0" smtClean="0"/>
          </a:p>
          <a:p>
            <a:r>
              <a:rPr lang="fr-FR" dirty="0" err="1" smtClean="0"/>
              <a:t>ur</a:t>
            </a:r>
            <a:r>
              <a:rPr lang="fr-FR" dirty="0" smtClean="0"/>
              <a:t> la puissance de la nature exprimée en termes de disproportion entre elle et l’homme, particulièrement sensible dans la représentation de la sylve obscure, immense aussi bien dans la hauteur des troncs d’arbres que dans la profondeur suggérée par la perspective, terrifiante dans le resserrement des troncs et la quasi convulsion des racines ophidiennes.</a:t>
            </a:r>
            <a:endParaRPr lang="fr-FR" dirty="0"/>
          </a:p>
        </p:txBody>
      </p:sp>
      <p:sp>
        <p:nvSpPr>
          <p:cNvPr id="4" name="Espace réservé du numéro de diapositive 3"/>
          <p:cNvSpPr>
            <a:spLocks noGrp="1"/>
          </p:cNvSpPr>
          <p:nvPr>
            <p:ph type="sldNum" sz="quarter" idx="10"/>
          </p:nvPr>
        </p:nvSpPr>
        <p:spPr/>
        <p:txBody>
          <a:bodyPr/>
          <a:lstStyle/>
          <a:p>
            <a:fld id="{5213C345-1398-49C7-8B96-EBE1651BC3AB}" type="slidenum">
              <a:rPr lang="fr-FR" smtClean="0"/>
              <a:t>4</a:t>
            </a:fld>
            <a:endParaRPr lang="fr-FR"/>
          </a:p>
        </p:txBody>
      </p:sp>
    </p:spTree>
    <p:extLst>
      <p:ext uri="{BB962C8B-B14F-4D97-AF65-F5344CB8AC3E}">
        <p14:creationId xmlns:p14="http://schemas.microsoft.com/office/powerpoint/2010/main" val="3106160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N'ayant jamais quitté la France,  Le</a:t>
            </a:r>
            <a:r>
              <a:rPr lang="fr-FR" baseline="0" dirty="0" smtClean="0">
                <a:effectLst/>
              </a:rPr>
              <a:t> Douanier Rousseau</a:t>
            </a:r>
            <a:r>
              <a:rPr lang="fr-FR" dirty="0" smtClean="0">
                <a:effectLst/>
              </a:rPr>
              <a:t> ignorait tout de la réalité de la forêt équatoriale. Qu'importe ! Le Jardin des Plantes et le Jardin d'Acclimatation de Paris lui ont permis de se familiariser avec diverses variétés végétales et l'imagination a fait le reste. Comme ses paysages et ses portraits, la jungle de Rousseau n'a rien de réaliste : elle est onirique. Des artistes contemporains comme Luiz </a:t>
            </a:r>
            <a:r>
              <a:rPr lang="fr-FR" dirty="0" err="1" smtClean="0">
                <a:effectLst/>
              </a:rPr>
              <a:t>Zerbini</a:t>
            </a:r>
            <a:r>
              <a:rPr lang="fr-FR" dirty="0" smtClean="0">
                <a:effectLst/>
              </a:rPr>
              <a:t> « invente » également des jungles : l</a:t>
            </a:r>
            <a:r>
              <a:rPr lang="fr-FR" dirty="0" smtClean="0"/>
              <a:t>a flore est inspirée de la végétation de son atelier et du Jardin botanique de Rio de Janeiro, à côté duquel il travaille. L’artiste prend beaucoup de temps pour composer ses œuvres, à la façon d’un arbre qui pousserait lentement.</a:t>
            </a:r>
          </a:p>
          <a:p>
            <a:endParaRPr lang="fr-FR" dirty="0" smtClean="0">
              <a:effectLst/>
            </a:endParaRPr>
          </a:p>
          <a:p>
            <a:r>
              <a:rPr lang="fr-FR" dirty="0" smtClean="0">
                <a:effectLst/>
              </a:rPr>
              <a:t> </a:t>
            </a:r>
          </a:p>
          <a:p>
            <a:r>
              <a:rPr lang="fr-FR" sz="1200" kern="1200" dirty="0" smtClean="0">
                <a:solidFill>
                  <a:schemeClr val="tx1"/>
                </a:solidFill>
                <a:effectLst/>
                <a:latin typeface="+mn-lt"/>
                <a:ea typeface="+mn-ea"/>
                <a:cs typeface="+mn-cs"/>
                <a:hlinkClick r:id="rId3"/>
              </a:rPr>
              <a:t>Henri Rousseau. Surpris ! (1891)</a:t>
            </a:r>
            <a:r>
              <a:rPr lang="fr-FR" sz="1200" kern="1200" dirty="0" smtClean="0">
                <a:solidFill>
                  <a:schemeClr val="tx1"/>
                </a:solidFill>
                <a:effectLst/>
                <a:latin typeface="+mn-lt"/>
                <a:ea typeface="+mn-ea"/>
                <a:cs typeface="+mn-cs"/>
              </a:rPr>
              <a:t>. Huile sur toile, 130 × 162 cm, National </a:t>
            </a:r>
            <a:r>
              <a:rPr lang="fr-FR" sz="1200" kern="1200" dirty="0" err="1" smtClean="0">
                <a:solidFill>
                  <a:schemeClr val="tx1"/>
                </a:solidFill>
                <a:effectLst/>
                <a:latin typeface="+mn-lt"/>
                <a:ea typeface="+mn-ea"/>
                <a:cs typeface="+mn-cs"/>
              </a:rPr>
              <a:t>Gallery</a:t>
            </a:r>
            <a:r>
              <a:rPr lang="fr-FR" sz="1200" kern="1200" dirty="0" smtClean="0">
                <a:solidFill>
                  <a:schemeClr val="tx1"/>
                </a:solidFill>
                <a:effectLst/>
                <a:latin typeface="+mn-lt"/>
                <a:ea typeface="+mn-ea"/>
                <a:cs typeface="+mn-cs"/>
              </a:rPr>
              <a:t>, Londres. Première jungle de Rousseau, exposée au salon des indépendants de 1891. Les gigantesques feuilles de formes diverses, les animaux sauvages aux yeux brillants, l'harmonie chromatique de l'ensemble se retrouveront fréquemment ensuite. Le peintre a trouvé son sujet de prédilection et celui qui fera sa célébrité.</a:t>
            </a:r>
            <a:endParaRPr lang="fr-FR" dirty="0"/>
          </a:p>
        </p:txBody>
      </p:sp>
      <p:sp>
        <p:nvSpPr>
          <p:cNvPr id="4" name="Espace réservé du numéro de diapositive 3"/>
          <p:cNvSpPr>
            <a:spLocks noGrp="1"/>
          </p:cNvSpPr>
          <p:nvPr>
            <p:ph type="sldNum" sz="quarter" idx="10"/>
          </p:nvPr>
        </p:nvSpPr>
        <p:spPr/>
        <p:txBody>
          <a:bodyPr/>
          <a:lstStyle/>
          <a:p>
            <a:fld id="{2BD0F17C-6932-42FF-9AF0-1A828EFB2EC3}" type="slidenum">
              <a:rPr lang="fr-FR" smtClean="0"/>
              <a:t>18</a:t>
            </a:fld>
            <a:endParaRPr lang="fr-FR"/>
          </a:p>
        </p:txBody>
      </p:sp>
    </p:spTree>
    <p:extLst>
      <p:ext uri="{BB962C8B-B14F-4D97-AF65-F5344CB8AC3E}">
        <p14:creationId xmlns:p14="http://schemas.microsoft.com/office/powerpoint/2010/main" val="3285588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 : Recadrage</a:t>
            </a:r>
            <a:br>
              <a:rPr lang="fr-FR" dirty="0" smtClean="0"/>
            </a:br>
            <a:r>
              <a:rPr lang="fr-FR" dirty="0" smtClean="0"/>
              <a:t>https://fr.vecteezy.com/vecteur-libre/arbre</a:t>
            </a:r>
          </a:p>
          <a:p>
            <a:endParaRPr lang="fr-FR" dirty="0" smtClean="0"/>
          </a:p>
          <a:p>
            <a:r>
              <a:rPr lang="fr-FR" dirty="0" smtClean="0"/>
              <a:t>B : géométrisation des formes</a:t>
            </a:r>
            <a:br>
              <a:rPr lang="fr-FR" dirty="0" smtClean="0"/>
            </a:br>
            <a:r>
              <a:rPr lang="fr-FR" dirty="0" smtClean="0"/>
              <a:t>C : suppression des détails non-signifiants (= qui ne sont pas utiles pour définir, reconnaître l’objet)</a:t>
            </a:r>
            <a:br>
              <a:rPr lang="fr-FR" dirty="0" smtClean="0"/>
            </a:br>
            <a:r>
              <a:rPr lang="fr-FR" dirty="0" smtClean="0"/>
              <a:t>D : exagération des détails signifiants</a:t>
            </a:r>
            <a:br>
              <a:rPr lang="fr-FR" dirty="0" smtClean="0"/>
            </a:br>
            <a:r>
              <a:rPr lang="fr-FR" dirty="0" smtClean="0"/>
              <a:t>E : suppression du fond (environnement)</a:t>
            </a:r>
            <a:br>
              <a:rPr lang="fr-FR" dirty="0" smtClean="0"/>
            </a:br>
            <a:r>
              <a:rPr lang="fr-FR" dirty="0" smtClean="0"/>
              <a:t>F : rotation de l’objet pour en modifier l’angle de vue</a:t>
            </a:r>
            <a:br>
              <a:rPr lang="fr-FR" dirty="0" smtClean="0"/>
            </a:br>
            <a:r>
              <a:rPr lang="fr-FR" dirty="0" smtClean="0"/>
              <a:t>G : changement de position des personnages</a:t>
            </a:r>
            <a:br>
              <a:rPr lang="fr-FR" dirty="0" smtClean="0"/>
            </a:br>
            <a:r>
              <a:rPr lang="fr-FR" dirty="0" smtClean="0"/>
              <a:t>H : répétition</a:t>
            </a:r>
            <a:br>
              <a:rPr lang="fr-FR" dirty="0" smtClean="0"/>
            </a:br>
            <a:r>
              <a:rPr lang="fr-FR" dirty="0" smtClean="0"/>
              <a:t>I : mixage de 2 prises de vues</a:t>
            </a:r>
            <a:br>
              <a:rPr lang="fr-FR" dirty="0" smtClean="0"/>
            </a:br>
            <a:r>
              <a:rPr lang="fr-FR" dirty="0" smtClean="0"/>
              <a:t>J : composition axée (centre, diagonale, tiers, etc…)</a:t>
            </a:r>
            <a:endParaRPr lang="fr-FR" dirty="0"/>
          </a:p>
        </p:txBody>
      </p:sp>
      <p:sp>
        <p:nvSpPr>
          <p:cNvPr id="4" name="Espace réservé du numéro de diapositive 3"/>
          <p:cNvSpPr>
            <a:spLocks noGrp="1"/>
          </p:cNvSpPr>
          <p:nvPr>
            <p:ph type="sldNum" sz="quarter" idx="10"/>
          </p:nvPr>
        </p:nvSpPr>
        <p:spPr/>
        <p:txBody>
          <a:bodyPr/>
          <a:lstStyle/>
          <a:p>
            <a:fld id="{2BD0F17C-6932-42FF-9AF0-1A828EFB2EC3}" type="slidenum">
              <a:rPr lang="fr-FR" smtClean="0"/>
              <a:t>19</a:t>
            </a:fld>
            <a:endParaRPr lang="fr-FR"/>
          </a:p>
        </p:txBody>
      </p:sp>
    </p:spTree>
    <p:extLst>
      <p:ext uri="{BB962C8B-B14F-4D97-AF65-F5344CB8AC3E}">
        <p14:creationId xmlns:p14="http://schemas.microsoft.com/office/powerpoint/2010/main" val="3233096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il est engagé comme décorateur et débute sur le </a:t>
            </a:r>
            <a:r>
              <a:rPr lang="fr-FR" sz="1200" kern="1200" dirty="0" err="1" smtClean="0">
                <a:solidFill>
                  <a:schemeClr val="tx1"/>
                </a:solidFill>
                <a:effectLst/>
                <a:latin typeface="+mn-lt"/>
                <a:ea typeface="+mn-ea"/>
                <a:cs typeface="+mn-cs"/>
              </a:rPr>
              <a:t>courtmétrage</a:t>
            </a:r>
            <a:r>
              <a:rPr lang="fr-FR" sz="1200" kern="1200" dirty="0" smtClean="0">
                <a:solidFill>
                  <a:schemeClr val="tx1"/>
                </a:solidFill>
                <a:effectLst/>
                <a:latin typeface="+mn-lt"/>
                <a:ea typeface="+mn-ea"/>
                <a:cs typeface="+mn-cs"/>
              </a:rPr>
              <a:t> </a:t>
            </a:r>
            <a:r>
              <a:rPr lang="fr-FR" sz="1200" i="1" kern="1200" dirty="0" smtClean="0">
                <a:solidFill>
                  <a:schemeClr val="tx1"/>
                </a:solidFill>
                <a:effectLst/>
                <a:latin typeface="+mn-lt"/>
                <a:ea typeface="+mn-ea"/>
                <a:cs typeface="+mn-cs"/>
              </a:rPr>
              <a:t>The </a:t>
            </a:r>
            <a:r>
              <a:rPr lang="fr-FR" sz="1200" i="1" kern="1200" dirty="0" err="1" smtClean="0">
                <a:solidFill>
                  <a:schemeClr val="tx1"/>
                </a:solidFill>
                <a:effectLst/>
                <a:latin typeface="+mn-lt"/>
                <a:ea typeface="+mn-ea"/>
                <a:cs typeface="+mn-cs"/>
              </a:rPr>
              <a:t>Little</a:t>
            </a:r>
            <a:r>
              <a:rPr lang="fr-FR" sz="1200" i="1" kern="1200" dirty="0" smtClean="0">
                <a:solidFill>
                  <a:schemeClr val="tx1"/>
                </a:solidFill>
                <a:effectLst/>
                <a:latin typeface="+mn-lt"/>
                <a:ea typeface="+mn-ea"/>
                <a:cs typeface="+mn-cs"/>
              </a:rPr>
              <a:t> House </a:t>
            </a:r>
            <a:r>
              <a:rPr lang="fr-FR" sz="1200" kern="1200" dirty="0" smtClean="0">
                <a:solidFill>
                  <a:schemeClr val="tx1"/>
                </a:solidFill>
                <a:effectLst/>
                <a:latin typeface="+mn-lt"/>
                <a:ea typeface="+mn-ea"/>
                <a:cs typeface="+mn-cs"/>
              </a:rPr>
              <a:t>(1952), mis en scène par Wilfred Jackson, puis réalise une centaine de décors pour </a:t>
            </a:r>
            <a:r>
              <a:rPr lang="fr-FR" sz="1200" i="1" kern="1200" dirty="0" smtClean="0">
                <a:solidFill>
                  <a:schemeClr val="tx1"/>
                </a:solidFill>
                <a:effectLst/>
                <a:latin typeface="+mn-lt"/>
                <a:ea typeface="+mn-ea"/>
                <a:cs typeface="+mn-cs"/>
                <a:hlinkClick r:id="rId3"/>
              </a:rPr>
              <a:t>Peter Pan</a:t>
            </a:r>
            <a:r>
              <a:rPr lang="fr-FR" sz="1200" kern="1200" dirty="0" smtClean="0">
                <a:solidFill>
                  <a:schemeClr val="tx1"/>
                </a:solidFill>
                <a:effectLst/>
                <a:latin typeface="+mn-lt"/>
                <a:ea typeface="+mn-ea"/>
                <a:cs typeface="+mn-cs"/>
              </a:rPr>
              <a:t>. Walt Disney apprécie sont style graphique moderne et lui confie la direction artistique du court métrage en trois dimensions </a:t>
            </a:r>
            <a:r>
              <a:rPr lang="fr-FR" sz="1200" i="1" kern="1200" dirty="0" smtClean="0">
                <a:solidFill>
                  <a:schemeClr val="tx1"/>
                </a:solidFill>
                <a:effectLst/>
                <a:latin typeface="+mn-lt"/>
                <a:ea typeface="+mn-ea"/>
                <a:cs typeface="+mn-cs"/>
              </a:rPr>
              <a:t>Melody</a:t>
            </a:r>
            <a:r>
              <a:rPr lang="fr-FR" sz="1200" kern="1200" dirty="0" smtClean="0">
                <a:solidFill>
                  <a:schemeClr val="tx1"/>
                </a:solidFill>
                <a:effectLst/>
                <a:latin typeface="+mn-lt"/>
                <a:ea typeface="+mn-ea"/>
                <a:cs typeface="+mn-cs"/>
              </a:rPr>
              <a:t>, réalisé par Charles Nichols et </a:t>
            </a:r>
            <a:r>
              <a:rPr lang="fr-FR" sz="1200" kern="1200" dirty="0" smtClean="0">
                <a:solidFill>
                  <a:schemeClr val="tx1"/>
                </a:solidFill>
                <a:effectLst/>
                <a:latin typeface="+mn-lt"/>
                <a:ea typeface="+mn-ea"/>
                <a:cs typeface="+mn-cs"/>
                <a:hlinkClick r:id="rId4"/>
              </a:rPr>
              <a:t>Ward Kimball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Eyvind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Earle</a:t>
            </a:r>
            <a:r>
              <a:rPr lang="fr-FR" sz="1200" kern="1200" dirty="0" smtClean="0">
                <a:solidFill>
                  <a:schemeClr val="tx1"/>
                </a:solidFill>
                <a:effectLst/>
                <a:latin typeface="+mn-lt"/>
                <a:ea typeface="+mn-ea"/>
                <a:cs typeface="+mn-cs"/>
              </a:rPr>
              <a:t> expérimente ensuite le nouveau format Cinémascope pour </a:t>
            </a:r>
            <a:r>
              <a:rPr lang="fr-FR" sz="1200" i="1" kern="1200" dirty="0" err="1" smtClean="0">
                <a:solidFill>
                  <a:schemeClr val="tx1"/>
                </a:solidFill>
                <a:effectLst/>
                <a:latin typeface="+mn-lt"/>
                <a:ea typeface="+mn-ea"/>
                <a:cs typeface="+mn-cs"/>
              </a:rPr>
              <a:t>Toot</a:t>
            </a:r>
            <a:r>
              <a:rPr lang="fr-FR" sz="1200" i="1" kern="1200" dirty="0" smtClean="0">
                <a:solidFill>
                  <a:schemeClr val="tx1"/>
                </a:solidFill>
                <a:effectLst/>
                <a:latin typeface="+mn-lt"/>
                <a:ea typeface="+mn-ea"/>
                <a:cs typeface="+mn-cs"/>
              </a:rPr>
              <a:t>, </a:t>
            </a:r>
            <a:r>
              <a:rPr lang="fr-FR" sz="1200" i="1" kern="1200" dirty="0" err="1" smtClean="0">
                <a:solidFill>
                  <a:schemeClr val="tx1"/>
                </a:solidFill>
                <a:effectLst/>
                <a:latin typeface="+mn-lt"/>
                <a:ea typeface="+mn-ea"/>
                <a:cs typeface="+mn-cs"/>
              </a:rPr>
              <a:t>Whistle</a:t>
            </a:r>
            <a:r>
              <a:rPr lang="fr-FR" sz="1200" i="1" kern="1200" dirty="0" smtClean="0">
                <a:solidFill>
                  <a:schemeClr val="tx1"/>
                </a:solidFill>
                <a:effectLst/>
                <a:latin typeface="+mn-lt"/>
                <a:ea typeface="+mn-ea"/>
                <a:cs typeface="+mn-cs"/>
              </a:rPr>
              <a:t>, </a:t>
            </a:r>
            <a:r>
              <a:rPr lang="fr-FR" sz="1200" i="1" kern="1200" dirty="0" err="1" smtClean="0">
                <a:solidFill>
                  <a:schemeClr val="tx1"/>
                </a:solidFill>
                <a:effectLst/>
                <a:latin typeface="+mn-lt"/>
                <a:ea typeface="+mn-ea"/>
                <a:cs typeface="+mn-cs"/>
              </a:rPr>
              <a:t>Plunk</a:t>
            </a:r>
            <a:r>
              <a:rPr lang="fr-FR" sz="1200" i="1" kern="1200" dirty="0" smtClean="0">
                <a:solidFill>
                  <a:schemeClr val="tx1"/>
                </a:solidFill>
                <a:effectLst/>
                <a:latin typeface="+mn-lt"/>
                <a:ea typeface="+mn-ea"/>
                <a:cs typeface="+mn-cs"/>
              </a:rPr>
              <a:t> and Boom!</a:t>
            </a:r>
            <a:r>
              <a:rPr lang="fr-FR" sz="1200" kern="1200" dirty="0" smtClean="0">
                <a:solidFill>
                  <a:schemeClr val="tx1"/>
                </a:solidFill>
                <a:effectLst/>
                <a:latin typeface="+mn-lt"/>
                <a:ea typeface="+mn-ea"/>
                <a:cs typeface="+mn-cs"/>
              </a:rPr>
              <a:t>, toujours mis en scène par Kimball, et couronné de l'oscar du meilleur dessin animé. Il supervise les décors de plusieurs autres courts métrages, dont </a:t>
            </a:r>
            <a:r>
              <a:rPr lang="fr-FR" sz="1200" i="1" kern="1200" dirty="0" err="1" smtClean="0">
                <a:solidFill>
                  <a:schemeClr val="tx1"/>
                </a:solidFill>
                <a:effectLst/>
                <a:latin typeface="+mn-lt"/>
                <a:ea typeface="+mn-ea"/>
                <a:cs typeface="+mn-cs"/>
              </a:rPr>
              <a:t>Working</a:t>
            </a:r>
            <a:r>
              <a:rPr lang="fr-FR" sz="1200" i="1" kern="1200" dirty="0" smtClean="0">
                <a:solidFill>
                  <a:schemeClr val="tx1"/>
                </a:solidFill>
                <a:effectLst/>
                <a:latin typeface="+mn-lt"/>
                <a:ea typeface="+mn-ea"/>
                <a:cs typeface="+mn-cs"/>
              </a:rPr>
              <a:t> for Peanuts</a:t>
            </a:r>
            <a:r>
              <a:rPr lang="fr-FR" sz="1200" kern="1200" dirty="0" smtClean="0">
                <a:solidFill>
                  <a:schemeClr val="tx1"/>
                </a:solidFill>
                <a:effectLst/>
                <a:latin typeface="+mn-lt"/>
                <a:ea typeface="+mn-ea"/>
                <a:cs typeface="+mn-cs"/>
              </a:rPr>
              <a:t> (1953) de Jack Hannah, </a:t>
            </a:r>
            <a:r>
              <a:rPr lang="fr-FR" sz="1200" i="1" kern="1200" dirty="0" smtClean="0">
                <a:solidFill>
                  <a:schemeClr val="tx1"/>
                </a:solidFill>
                <a:effectLst/>
                <a:latin typeface="+mn-lt"/>
                <a:ea typeface="+mn-ea"/>
                <a:cs typeface="+mn-cs"/>
              </a:rPr>
              <a:t>For </a:t>
            </a:r>
            <a:r>
              <a:rPr lang="fr-FR" sz="1200" i="1" kern="1200" dirty="0" err="1" smtClean="0">
                <a:solidFill>
                  <a:schemeClr val="tx1"/>
                </a:solidFill>
                <a:effectLst/>
                <a:latin typeface="+mn-lt"/>
                <a:ea typeface="+mn-ea"/>
                <a:cs typeface="+mn-cs"/>
              </a:rPr>
              <a:t>Whom</a:t>
            </a:r>
            <a:r>
              <a:rPr lang="fr-FR" sz="1200" i="1" kern="1200" dirty="0" smtClean="0">
                <a:solidFill>
                  <a:schemeClr val="tx1"/>
                </a:solidFill>
                <a:effectLst/>
                <a:latin typeface="+mn-lt"/>
                <a:ea typeface="+mn-ea"/>
                <a:cs typeface="+mn-cs"/>
              </a:rPr>
              <a:t> the Bulls </a:t>
            </a:r>
            <a:r>
              <a:rPr lang="fr-FR" sz="1200" i="1" kern="1200" dirty="0" err="1" smtClean="0">
                <a:solidFill>
                  <a:schemeClr val="tx1"/>
                </a:solidFill>
                <a:effectLst/>
                <a:latin typeface="+mn-lt"/>
                <a:ea typeface="+mn-ea"/>
                <a:cs typeface="+mn-cs"/>
              </a:rPr>
              <a:t>Toil</a:t>
            </a:r>
            <a:r>
              <a:rPr lang="fr-FR" sz="1200" kern="1200" dirty="0" smtClean="0">
                <a:solidFill>
                  <a:schemeClr val="tx1"/>
                </a:solidFill>
                <a:effectLst/>
                <a:latin typeface="+mn-lt"/>
                <a:ea typeface="+mn-ea"/>
                <a:cs typeface="+mn-cs"/>
              </a:rPr>
              <a:t> (1953) de Jack </a:t>
            </a:r>
            <a:r>
              <a:rPr lang="fr-FR" sz="1200" kern="1200" dirty="0" err="1" smtClean="0">
                <a:solidFill>
                  <a:schemeClr val="tx1"/>
                </a:solidFill>
                <a:effectLst/>
                <a:latin typeface="+mn-lt"/>
                <a:ea typeface="+mn-ea"/>
                <a:cs typeface="+mn-cs"/>
              </a:rPr>
              <a:t>Kinney</a:t>
            </a:r>
            <a:r>
              <a:rPr lang="fr-FR" sz="1200" kern="1200" dirty="0" smtClean="0">
                <a:solidFill>
                  <a:schemeClr val="tx1"/>
                </a:solidFill>
                <a:effectLst/>
                <a:latin typeface="+mn-lt"/>
                <a:ea typeface="+mn-ea"/>
                <a:cs typeface="+mn-cs"/>
              </a:rPr>
              <a:t>, </a:t>
            </a:r>
            <a:r>
              <a:rPr lang="fr-FR" sz="1200" i="1" kern="1200" dirty="0" err="1" smtClean="0">
                <a:solidFill>
                  <a:schemeClr val="tx1"/>
                </a:solidFill>
                <a:effectLst/>
                <a:latin typeface="+mn-lt"/>
                <a:ea typeface="+mn-ea"/>
                <a:cs typeface="+mn-cs"/>
              </a:rPr>
              <a:t>Pigs</a:t>
            </a:r>
            <a:r>
              <a:rPr lang="fr-FR" sz="1200" i="1" kern="1200" dirty="0" smtClean="0">
                <a:solidFill>
                  <a:schemeClr val="tx1"/>
                </a:solidFill>
                <a:effectLst/>
                <a:latin typeface="+mn-lt"/>
                <a:ea typeface="+mn-ea"/>
                <a:cs typeface="+mn-cs"/>
              </a:rPr>
              <a:t> </a:t>
            </a:r>
            <a:r>
              <a:rPr lang="fr-FR" sz="1200" i="1" kern="1200" dirty="0" err="1" smtClean="0">
                <a:solidFill>
                  <a:schemeClr val="tx1"/>
                </a:solidFill>
                <a:effectLst/>
                <a:latin typeface="+mn-lt"/>
                <a:ea typeface="+mn-ea"/>
                <a:cs typeface="+mn-cs"/>
              </a:rPr>
              <a:t>is</a:t>
            </a:r>
            <a:r>
              <a:rPr lang="fr-FR" sz="1200" i="1" kern="1200" dirty="0" smtClean="0">
                <a:solidFill>
                  <a:schemeClr val="tx1"/>
                </a:solidFill>
                <a:effectLst/>
                <a:latin typeface="+mn-lt"/>
                <a:ea typeface="+mn-ea"/>
                <a:cs typeface="+mn-cs"/>
              </a:rPr>
              <a:t> </a:t>
            </a:r>
            <a:r>
              <a:rPr lang="fr-FR" sz="1200" i="1" kern="1200" dirty="0" err="1" smtClean="0">
                <a:solidFill>
                  <a:schemeClr val="tx1"/>
                </a:solidFill>
                <a:effectLst/>
                <a:latin typeface="+mn-lt"/>
                <a:ea typeface="+mn-ea"/>
                <a:cs typeface="+mn-cs"/>
              </a:rPr>
              <a:t>Pigs</a:t>
            </a:r>
            <a:r>
              <a:rPr lang="fr-FR" sz="1200" kern="1200" dirty="0" smtClean="0">
                <a:solidFill>
                  <a:schemeClr val="tx1"/>
                </a:solidFill>
                <a:effectLst/>
                <a:latin typeface="+mn-lt"/>
                <a:ea typeface="+mn-ea"/>
                <a:cs typeface="+mn-cs"/>
              </a:rPr>
              <a:t> (1954) de Jack </a:t>
            </a:r>
            <a:r>
              <a:rPr lang="fr-FR" sz="1200" kern="1200" dirty="0" err="1" smtClean="0">
                <a:solidFill>
                  <a:schemeClr val="tx1"/>
                </a:solidFill>
                <a:effectLst/>
                <a:latin typeface="+mn-lt"/>
                <a:ea typeface="+mn-ea"/>
                <a:cs typeface="+mn-cs"/>
              </a:rPr>
              <a:t>Kinney</a:t>
            </a:r>
            <a:r>
              <a:rPr lang="fr-FR" sz="1200" kern="1200" dirty="0" smtClean="0">
                <a:solidFill>
                  <a:schemeClr val="tx1"/>
                </a:solidFill>
                <a:effectLst/>
                <a:latin typeface="+mn-lt"/>
                <a:ea typeface="+mn-ea"/>
                <a:cs typeface="+mn-cs"/>
              </a:rPr>
              <a:t> et </a:t>
            </a:r>
            <a:r>
              <a:rPr lang="fr-FR" sz="1200" i="1" kern="1200" dirty="0" smtClean="0">
                <a:solidFill>
                  <a:schemeClr val="tx1"/>
                </a:solidFill>
                <a:effectLst/>
                <a:latin typeface="+mn-lt"/>
                <a:ea typeface="+mn-ea"/>
                <a:cs typeface="+mn-cs"/>
              </a:rPr>
              <a:t>Paul Bunyan </a:t>
            </a:r>
            <a:r>
              <a:rPr lang="fr-FR" sz="1200" kern="1200" dirty="0" smtClean="0">
                <a:solidFill>
                  <a:schemeClr val="tx1"/>
                </a:solidFill>
                <a:effectLst/>
                <a:latin typeface="+mn-lt"/>
                <a:ea typeface="+mn-ea"/>
                <a:cs typeface="+mn-cs"/>
              </a:rPr>
              <a:t>(1958) de </a:t>
            </a:r>
            <a:r>
              <a:rPr lang="fr-FR" sz="1200" kern="1200" dirty="0" smtClean="0">
                <a:solidFill>
                  <a:schemeClr val="tx1"/>
                </a:solidFill>
                <a:effectLst/>
                <a:latin typeface="+mn-lt"/>
                <a:ea typeface="+mn-ea"/>
                <a:cs typeface="+mn-cs"/>
                <a:hlinkClick r:id="rId5"/>
              </a:rPr>
              <a:t>Les Clark</a:t>
            </a:r>
            <a:r>
              <a:rPr lang="fr-FR" sz="1200" kern="1200" dirty="0" smtClean="0">
                <a:solidFill>
                  <a:schemeClr val="tx1"/>
                </a:solidFill>
                <a:effectLst/>
                <a:latin typeface="+mn-lt"/>
                <a:ea typeface="+mn-ea"/>
                <a:cs typeface="+mn-cs"/>
              </a:rPr>
              <a:t>.</a:t>
            </a:r>
            <a:br>
              <a:rPr lang="fr-FR" sz="1200" kern="1200" dirty="0" smtClean="0">
                <a:solidFill>
                  <a:schemeClr val="tx1"/>
                </a:solidFill>
                <a:effectLst/>
                <a:latin typeface="+mn-lt"/>
                <a:ea typeface="+mn-ea"/>
                <a:cs typeface="+mn-cs"/>
              </a:rPr>
            </a:br>
            <a:r>
              <a:rPr lang="fr-FR" sz="1200" kern="1200" dirty="0" smtClean="0">
                <a:solidFill>
                  <a:schemeClr val="tx1"/>
                </a:solidFill>
                <a:effectLst/>
                <a:latin typeface="+mn-lt"/>
                <a:ea typeface="+mn-ea"/>
                <a:cs typeface="+mn-cs"/>
              </a:rPr>
              <a:t>En 1954, lors de la réalisation de </a:t>
            </a:r>
            <a:r>
              <a:rPr lang="fr-FR" sz="1200" i="1" kern="1200" dirty="0" smtClean="0">
                <a:solidFill>
                  <a:schemeClr val="tx1"/>
                </a:solidFill>
                <a:effectLst/>
                <a:latin typeface="+mn-lt"/>
                <a:ea typeface="+mn-ea"/>
                <a:cs typeface="+mn-cs"/>
                <a:hlinkClick r:id="rId6"/>
              </a:rPr>
              <a:t>La Belle et le Clochard</a:t>
            </a:r>
            <a:r>
              <a:rPr lang="fr-FR" sz="1200" kern="1200" dirty="0" smtClean="0">
                <a:solidFill>
                  <a:schemeClr val="tx1"/>
                </a:solidFill>
                <a:effectLst/>
                <a:latin typeface="+mn-lt"/>
                <a:ea typeface="+mn-ea"/>
                <a:cs typeface="+mn-cs"/>
              </a:rPr>
              <a:t>, il brosse l'ensemble des fonds de la romance nocturne dans le parc, où son style singulier - une palette de couleur limitée et des formes simples - fait merveille.</a:t>
            </a:r>
            <a:br>
              <a:rPr lang="fr-FR" sz="1200" kern="1200" dirty="0" smtClean="0">
                <a:solidFill>
                  <a:schemeClr val="tx1"/>
                </a:solidFill>
                <a:effectLst/>
                <a:latin typeface="+mn-lt"/>
                <a:ea typeface="+mn-ea"/>
                <a:cs typeface="+mn-cs"/>
              </a:rPr>
            </a:br>
            <a:r>
              <a:rPr lang="fr-FR" sz="1200" kern="1200" dirty="0" smtClean="0">
                <a:solidFill>
                  <a:schemeClr val="tx1"/>
                </a:solidFill>
                <a:effectLst/>
                <a:latin typeface="+mn-lt"/>
                <a:ea typeface="+mn-ea"/>
                <a:cs typeface="+mn-cs"/>
              </a:rPr>
              <a:t>Les artistes comme Albert Hurter, </a:t>
            </a:r>
            <a:r>
              <a:rPr lang="fr-FR" sz="1200" kern="1200" dirty="0" smtClean="0">
                <a:solidFill>
                  <a:schemeClr val="tx1"/>
                </a:solidFill>
                <a:effectLst/>
                <a:latin typeface="+mn-lt"/>
                <a:ea typeface="+mn-ea"/>
                <a:cs typeface="+mn-cs"/>
                <a:hlinkClick r:id="rId7"/>
              </a:rPr>
              <a:t>Gustaf </a:t>
            </a:r>
            <a:r>
              <a:rPr lang="fr-FR" sz="1200" kern="1200" dirty="0" err="1" smtClean="0">
                <a:solidFill>
                  <a:schemeClr val="tx1"/>
                </a:solidFill>
                <a:effectLst/>
                <a:latin typeface="+mn-lt"/>
                <a:ea typeface="+mn-ea"/>
                <a:cs typeface="+mn-cs"/>
                <a:hlinkClick r:id="rId7"/>
              </a:rPr>
              <a:t>Tenggren</a:t>
            </a:r>
            <a:r>
              <a:rPr lang="fr-FR" sz="1200" kern="1200" dirty="0" smtClean="0">
                <a:solidFill>
                  <a:schemeClr val="tx1"/>
                </a:solidFill>
                <a:effectLst/>
                <a:latin typeface="+mn-lt"/>
                <a:ea typeface="+mn-ea"/>
                <a:cs typeface="+mn-cs"/>
              </a:rPr>
              <a:t> et </a:t>
            </a:r>
            <a:r>
              <a:rPr lang="fr-FR" sz="1200" kern="1200" dirty="0" smtClean="0">
                <a:solidFill>
                  <a:schemeClr val="tx1"/>
                </a:solidFill>
                <a:effectLst/>
                <a:latin typeface="+mn-lt"/>
                <a:ea typeface="+mn-ea"/>
                <a:cs typeface="+mn-cs"/>
                <a:hlinkClick r:id="rId8"/>
              </a:rPr>
              <a:t>Mary Blair</a:t>
            </a:r>
            <a:r>
              <a:rPr lang="fr-FR" sz="1200" kern="1200" dirty="0" smtClean="0">
                <a:solidFill>
                  <a:schemeClr val="tx1"/>
                </a:solidFill>
                <a:effectLst/>
                <a:latin typeface="+mn-lt"/>
                <a:ea typeface="+mn-ea"/>
                <a:cs typeface="+mn-cs"/>
              </a:rPr>
              <a:t> avaient influencé les dessins animés précédents, mais jamais aucun d'eux n'avait été à la fois le créateur du style graphique du film et le superviseur des décors. Disney choisit </a:t>
            </a:r>
            <a:r>
              <a:rPr lang="fr-FR" sz="1200" kern="1200" dirty="0" err="1" smtClean="0">
                <a:solidFill>
                  <a:schemeClr val="tx1"/>
                </a:solidFill>
                <a:effectLst/>
                <a:latin typeface="+mn-lt"/>
                <a:ea typeface="+mn-ea"/>
                <a:cs typeface="+mn-cs"/>
              </a:rPr>
              <a:t>Eyvind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Earle</a:t>
            </a:r>
            <a:r>
              <a:rPr lang="fr-FR" sz="1200" kern="1200" dirty="0" smtClean="0">
                <a:solidFill>
                  <a:schemeClr val="tx1"/>
                </a:solidFill>
                <a:effectLst/>
                <a:latin typeface="+mn-lt"/>
                <a:ea typeface="+mn-ea"/>
                <a:cs typeface="+mn-cs"/>
              </a:rPr>
              <a:t> comme directeur artistique de </a:t>
            </a:r>
            <a:r>
              <a:rPr lang="fr-FR" sz="1200" i="1" kern="1200" dirty="0" smtClean="0">
                <a:solidFill>
                  <a:schemeClr val="tx1"/>
                </a:solidFill>
                <a:effectLst/>
                <a:latin typeface="+mn-lt"/>
                <a:ea typeface="+mn-ea"/>
                <a:cs typeface="+mn-cs"/>
                <a:hlinkClick r:id="rId9"/>
              </a:rPr>
              <a:t>La Belle au Bois Dormant</a:t>
            </a:r>
            <a:r>
              <a:rPr lang="fr-FR" sz="1200" kern="1200" dirty="0" smtClean="0">
                <a:solidFill>
                  <a:schemeClr val="tx1"/>
                </a:solidFill>
                <a:effectLst/>
                <a:latin typeface="+mn-lt"/>
                <a:ea typeface="+mn-ea"/>
                <a:cs typeface="+mn-cs"/>
              </a:rPr>
              <a:t>. Entre 1954 et 1958, </a:t>
            </a:r>
            <a:r>
              <a:rPr lang="fr-FR" sz="1200" kern="1200" dirty="0" err="1" smtClean="0">
                <a:solidFill>
                  <a:schemeClr val="tx1"/>
                </a:solidFill>
                <a:effectLst/>
                <a:latin typeface="+mn-lt"/>
                <a:ea typeface="+mn-ea"/>
                <a:cs typeface="+mn-cs"/>
              </a:rPr>
              <a:t>Earle</a:t>
            </a:r>
            <a:r>
              <a:rPr lang="fr-FR" sz="1200" kern="1200" dirty="0" smtClean="0">
                <a:solidFill>
                  <a:schemeClr val="tx1"/>
                </a:solidFill>
                <a:effectLst/>
                <a:latin typeface="+mn-lt"/>
                <a:ea typeface="+mn-ea"/>
                <a:cs typeface="+mn-cs"/>
              </a:rPr>
              <a:t> réalise des centaines d'études préliminaires et décors panoramiques à la gouache, sa technique de prédilection. Il expliquait son travail et ses influences :"</a:t>
            </a:r>
            <a:r>
              <a:rPr lang="fr-FR" sz="1200" i="1" kern="1200" dirty="0" smtClean="0">
                <a:solidFill>
                  <a:schemeClr val="tx1"/>
                </a:solidFill>
                <a:effectLst/>
                <a:latin typeface="+mn-lt"/>
                <a:ea typeface="+mn-ea"/>
                <a:cs typeface="+mn-cs"/>
              </a:rPr>
              <a:t>Lorsque je suis entré chez Disney en 1951, c'était la première fois de ma vie qu'on m'engageait pour peindre. Auparavant je pratiquais cette le week-end, pendant les vacances et le soir. Voilà que du jour au lendemain on me versait un salaire pour peindre jour et nuit, six jours sur sept, en somme pour faire ce dont j'avais toujours rêvé. Pour moi c'était le plus beau travail au monde. Bien entendu j'ai fait beaucoup de </a:t>
            </a:r>
            <a:r>
              <a:rPr lang="fr-FR" sz="1200" i="1" kern="1200" dirty="0" err="1" smtClean="0">
                <a:solidFill>
                  <a:schemeClr val="tx1"/>
                </a:solidFill>
                <a:effectLst/>
                <a:latin typeface="+mn-lt"/>
                <a:ea typeface="+mn-ea"/>
                <a:cs typeface="+mn-cs"/>
              </a:rPr>
              <a:t>progrés</a:t>
            </a:r>
            <a:r>
              <a:rPr lang="fr-FR" sz="1200" i="1" kern="1200" dirty="0" smtClean="0">
                <a:solidFill>
                  <a:schemeClr val="tx1"/>
                </a:solidFill>
                <a:effectLst/>
                <a:latin typeface="+mn-lt"/>
                <a:ea typeface="+mn-ea"/>
                <a:cs typeface="+mn-cs"/>
              </a:rPr>
              <a:t>. La réalisation de </a:t>
            </a:r>
            <a:r>
              <a:rPr lang="fr-FR" sz="1200" i="1" kern="1200" dirty="0" smtClean="0">
                <a:solidFill>
                  <a:schemeClr val="tx1"/>
                </a:solidFill>
                <a:effectLst/>
                <a:latin typeface="+mn-lt"/>
                <a:ea typeface="+mn-ea"/>
                <a:cs typeface="+mn-cs"/>
                <a:hlinkClick r:id="rId9"/>
              </a:rPr>
              <a:t>La Belle au Bois Dormant</a:t>
            </a:r>
            <a:r>
              <a:rPr lang="fr-FR" sz="1200" i="1" kern="1200" dirty="0" smtClean="0">
                <a:solidFill>
                  <a:schemeClr val="tx1"/>
                </a:solidFill>
                <a:effectLst/>
                <a:latin typeface="+mn-lt"/>
                <a:ea typeface="+mn-ea"/>
                <a:cs typeface="+mn-cs"/>
              </a:rPr>
              <a:t> a pris beaucoup plus de temps qu'une réalisation normale si bien que j'ai put dessiner moi-même la majorité des fonds. Mais pour la forêt, j'ai été secondé par une kyrielle d'assistants auxquels j'ai dû apprendre ma technique. J'ai réalisé une grande planche sur laquelle figuraient une douzaine d'étapes de l'élaboration d'un décor. Ainsi, on était sûr que tout le monde peindrait les fonds de la même manière que moi. J'ai commencé par étudier les peintures françaises, allemandes, flamandes et italiennes d'avant la Renaissance. Dürer, Van </a:t>
            </a:r>
            <a:r>
              <a:rPr lang="fr-FR" sz="1200" i="1" kern="1200" dirty="0" err="1" smtClean="0">
                <a:solidFill>
                  <a:schemeClr val="tx1"/>
                </a:solidFill>
                <a:effectLst/>
                <a:latin typeface="+mn-lt"/>
                <a:ea typeface="+mn-ea"/>
                <a:cs typeface="+mn-cs"/>
              </a:rPr>
              <a:t>Eyck</a:t>
            </a:r>
            <a:r>
              <a:rPr lang="fr-FR" sz="1200" i="1" kern="1200" dirty="0" smtClean="0">
                <a:solidFill>
                  <a:schemeClr val="tx1"/>
                </a:solidFill>
                <a:effectLst/>
                <a:latin typeface="+mn-lt"/>
                <a:ea typeface="+mn-ea"/>
                <a:cs typeface="+mn-cs"/>
              </a:rPr>
              <a:t>, Breughel m'ont beaucoup inspiré et, plus encore, </a:t>
            </a:r>
            <a:r>
              <a:rPr lang="fr-FR" sz="1200" i="1" kern="1200" dirty="0" err="1" smtClean="0">
                <a:solidFill>
                  <a:schemeClr val="tx1"/>
                </a:solidFill>
                <a:effectLst/>
                <a:latin typeface="+mn-lt"/>
                <a:ea typeface="+mn-ea"/>
                <a:cs typeface="+mn-cs"/>
              </a:rPr>
              <a:t>Boticelli</a:t>
            </a:r>
            <a:r>
              <a:rPr lang="fr-FR" sz="1200" i="1" kern="1200" dirty="0" smtClean="0">
                <a:solidFill>
                  <a:schemeClr val="tx1"/>
                </a:solidFill>
                <a:effectLst/>
                <a:latin typeface="+mn-lt"/>
                <a:ea typeface="+mn-ea"/>
                <a:cs typeface="+mn-cs"/>
              </a:rPr>
              <a:t>. Partant de là, je me suis orienté vers les artistes persans et japonais. Ils avaient su noter les détails des feuilles, des fleurs et des arbres mieux que quiconque." </a:t>
            </a:r>
            <a:r>
              <a:rPr lang="fr-FR" sz="1200" kern="1200" dirty="0" smtClean="0">
                <a:solidFill>
                  <a:schemeClr val="tx1"/>
                </a:solidFill>
                <a:effectLst/>
                <a:latin typeface="+mn-lt"/>
                <a:ea typeface="+mn-ea"/>
                <a:cs typeface="+mn-cs"/>
              </a:rPr>
              <a:t>Il quitte les studios Disney en mars 1958 et fonde deux ans plus tard son propre studio de dessin animé. En 1963, il produit, réalise et peint les décors du dessin animé </a:t>
            </a:r>
            <a:r>
              <a:rPr lang="fr-FR" sz="1200" i="1" kern="1200" dirty="0" smtClean="0">
                <a:solidFill>
                  <a:schemeClr val="tx1"/>
                </a:solidFill>
                <a:effectLst/>
                <a:latin typeface="+mn-lt"/>
                <a:ea typeface="+mn-ea"/>
                <a:cs typeface="+mn-cs"/>
              </a:rPr>
              <a:t>The Story of Christmas</a:t>
            </a:r>
            <a:r>
              <a:rPr lang="fr-FR" sz="1200" kern="1200" dirty="0" smtClean="0">
                <a:solidFill>
                  <a:schemeClr val="tx1"/>
                </a:solidFill>
                <a:effectLst/>
                <a:latin typeface="+mn-lt"/>
                <a:ea typeface="+mn-ea"/>
                <a:cs typeface="+mn-cs"/>
              </a:rPr>
              <a:t>, d'une durée de 18 minutes, pour la chaîne de télévision NBC. Il de </a:t>
            </a:r>
            <a:r>
              <a:rPr lang="fr-FR" sz="1200" kern="1200" dirty="0" err="1" smtClean="0">
                <a:solidFill>
                  <a:schemeClr val="tx1"/>
                </a:solidFill>
                <a:effectLst/>
                <a:latin typeface="+mn-lt"/>
                <a:ea typeface="+mn-ea"/>
                <a:cs typeface="+mn-cs"/>
              </a:rPr>
              <a:t>sonsacre</a:t>
            </a:r>
            <a:r>
              <a:rPr lang="fr-FR" sz="1200" kern="1200" dirty="0" smtClean="0">
                <a:solidFill>
                  <a:schemeClr val="tx1"/>
                </a:solidFill>
                <a:effectLst/>
                <a:latin typeface="+mn-lt"/>
                <a:ea typeface="+mn-ea"/>
                <a:cs typeface="+mn-cs"/>
              </a:rPr>
              <a:t> ensuite à sa passion pour la peinture, jusqu'à sa disparition, le 20 Juillet 2000.</a:t>
            </a:r>
          </a:p>
          <a:p>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dirty="0" smtClean="0">
                <a:effectLst/>
              </a:rPr>
              <a:t>À 14 ans, </a:t>
            </a:r>
            <a:r>
              <a:rPr lang="fr-FR" dirty="0" err="1" smtClean="0">
                <a:effectLst/>
              </a:rPr>
              <a:t>Eyvind</a:t>
            </a:r>
            <a:r>
              <a:rPr lang="fr-FR" dirty="0" smtClean="0">
                <a:effectLst/>
              </a:rPr>
              <a:t> </a:t>
            </a:r>
            <a:r>
              <a:rPr lang="fr-FR" dirty="0" err="1" smtClean="0">
                <a:effectLst/>
              </a:rPr>
              <a:t>Earle</a:t>
            </a:r>
            <a:r>
              <a:rPr lang="fr-FR" dirty="0" smtClean="0">
                <a:effectLst/>
              </a:rPr>
              <a:t> a eu sa première exposition en galerie. À 23 ans, il a vendu une aquarelle au </a:t>
            </a:r>
            <a:r>
              <a:rPr lang="fr-FR" dirty="0" err="1" smtClean="0">
                <a:effectLst/>
              </a:rPr>
              <a:t>Metropolitan</a:t>
            </a:r>
            <a:r>
              <a:rPr lang="fr-FR" dirty="0" smtClean="0">
                <a:effectLst/>
              </a:rPr>
              <a:t> Museum of Art . Pourtant, même avec ces références artistiques, il lui a encore fallu une décennie et demie pour décrocher un emploi aux studios Walt Disney à Hollywood.</a:t>
            </a:r>
          </a:p>
          <a:p>
            <a:r>
              <a:rPr lang="fr-FR" dirty="0" smtClean="0">
                <a:effectLst/>
              </a:rPr>
              <a:t>Ce fut chose faite en 1951, à l’âge de 35 ans, par l’intermédiaire d’un ami d’ami. </a:t>
            </a:r>
            <a:r>
              <a:rPr lang="fr-FR" dirty="0" err="1" smtClean="0">
                <a:effectLst/>
              </a:rPr>
              <a:t>Earle</a:t>
            </a:r>
            <a:r>
              <a:rPr lang="fr-FR" dirty="0" smtClean="0">
                <a:effectLst/>
              </a:rPr>
              <a:t> a été embauché comme assistant peintre de fond et a aidé dans la conception et la création de toiles de fond statiques.</a:t>
            </a:r>
          </a:p>
          <a:p>
            <a:r>
              <a:rPr lang="fr-FR" dirty="0" smtClean="0">
                <a:effectLst/>
              </a:rPr>
              <a:t>Le premier projet de </a:t>
            </a:r>
            <a:r>
              <a:rPr lang="fr-FR" dirty="0" err="1" smtClean="0">
                <a:effectLst/>
              </a:rPr>
              <a:t>Earle</a:t>
            </a:r>
            <a:r>
              <a:rPr lang="fr-FR" dirty="0" smtClean="0">
                <a:effectLst/>
              </a:rPr>
              <a:t> à Disney était </a:t>
            </a:r>
            <a:r>
              <a:rPr lang="fr-FR" dirty="0" smtClean="0">
                <a:effectLst/>
                <a:hlinkClick r:id="rId10"/>
              </a:rPr>
              <a:t>Peter Pan</a:t>
            </a:r>
            <a:r>
              <a:rPr lang="fr-FR" dirty="0" smtClean="0">
                <a:effectLst/>
              </a:rPr>
              <a:t>. Peu de temps après, il fut promu peintre de fond à part entière pour le court-métrage To </a:t>
            </a:r>
            <a:r>
              <a:rPr lang="fr-FR" dirty="0" err="1" smtClean="0">
                <a:effectLst/>
              </a:rPr>
              <a:t>Whom</a:t>
            </a:r>
            <a:r>
              <a:rPr lang="fr-FR" dirty="0" smtClean="0">
                <a:effectLst/>
              </a:rPr>
              <a:t> the Bulls </a:t>
            </a:r>
            <a:r>
              <a:rPr lang="fr-FR" dirty="0" err="1" smtClean="0">
                <a:effectLst/>
              </a:rPr>
              <a:t>Toil</a:t>
            </a:r>
            <a:r>
              <a:rPr lang="fr-FR" dirty="0" smtClean="0">
                <a:effectLst/>
              </a:rPr>
              <a:t> (1953). Il continua à faire du concept art pour plusieurs films, dont Lady and the Tramp (1955). Mais c’est avec Sleeping Beauty (La belle au bois dormant, 1959) que </a:t>
            </a:r>
            <a:r>
              <a:rPr lang="fr-FR" dirty="0" err="1" smtClean="0">
                <a:effectLst/>
              </a:rPr>
              <a:t>Earle</a:t>
            </a:r>
            <a:r>
              <a:rPr lang="fr-FR" dirty="0" smtClean="0">
                <a:effectLst/>
              </a:rPr>
              <a:t> a vraiment laissé sa marque.</a:t>
            </a:r>
          </a:p>
          <a:p>
            <a:r>
              <a:rPr lang="fr-FR" dirty="0" smtClean="0">
                <a:effectLst/>
              </a:rPr>
              <a:t>Dès le début, le film fut délicatement mêlé aux beaux-arts. John Hench, maquettiste chez Disney, avait visité le cloître du Met dans </a:t>
            </a:r>
            <a:r>
              <a:rPr lang="fr-FR" dirty="0" err="1" smtClean="0">
                <a:effectLst/>
              </a:rPr>
              <a:t>Upper</a:t>
            </a:r>
            <a:r>
              <a:rPr lang="fr-FR" dirty="0" smtClean="0">
                <a:effectLst/>
              </a:rPr>
              <a:t> Manhattan et est revenu avec une idée, guidé par les tapisseries de la licorne médiévale exposées dans le musée : ce sera le style du film.</a:t>
            </a:r>
          </a:p>
          <a:p>
            <a:r>
              <a:rPr lang="fr-FR" dirty="0" smtClean="0">
                <a:effectLst/>
              </a:rPr>
              <a:t>Hench a fait quelques dessins, qu’</a:t>
            </a:r>
            <a:r>
              <a:rPr lang="fr-FR" dirty="0" err="1" smtClean="0">
                <a:effectLst/>
              </a:rPr>
              <a:t>Earle</a:t>
            </a:r>
            <a:r>
              <a:rPr lang="fr-FR" dirty="0" smtClean="0">
                <a:effectLst/>
              </a:rPr>
              <a:t> a traduits dans son propre style. Lors d’une réunion de planification avec Walt Disney, </a:t>
            </a:r>
            <a:r>
              <a:rPr lang="fr-FR" dirty="0" err="1" smtClean="0">
                <a:effectLst/>
              </a:rPr>
              <a:t>Earle</a:t>
            </a:r>
            <a:r>
              <a:rPr lang="fr-FR" dirty="0" smtClean="0">
                <a:effectLst/>
              </a:rPr>
              <a:t> a présenté plusieurs peintures conceptuelles mettant en vedette ses paysages luxuriants et ses verticales. Comme l’a dit Ioan Szasz, PDG d’</a:t>
            </a:r>
            <a:r>
              <a:rPr lang="fr-FR" dirty="0" err="1" smtClean="0">
                <a:effectLst/>
              </a:rPr>
              <a:t>Eyvind</a:t>
            </a:r>
            <a:r>
              <a:rPr lang="fr-FR" dirty="0" smtClean="0">
                <a:effectLst/>
              </a:rPr>
              <a:t> </a:t>
            </a:r>
            <a:r>
              <a:rPr lang="fr-FR" dirty="0" err="1" smtClean="0">
                <a:effectLst/>
              </a:rPr>
              <a:t>Earle</a:t>
            </a:r>
            <a:r>
              <a:rPr lang="fr-FR" dirty="0" smtClean="0">
                <a:effectLst/>
              </a:rPr>
              <a:t> </a:t>
            </a:r>
            <a:r>
              <a:rPr lang="fr-FR" dirty="0" err="1" smtClean="0">
                <a:effectLst/>
              </a:rPr>
              <a:t>Publishing</a:t>
            </a:r>
            <a:r>
              <a:rPr lang="fr-FR" dirty="0" smtClean="0">
                <a:effectLst/>
              </a:rPr>
              <a:t>: «Walt est entré, il a regardé </a:t>
            </a:r>
            <a:r>
              <a:rPr lang="fr-FR" dirty="0" err="1" smtClean="0">
                <a:effectLst/>
              </a:rPr>
              <a:t>Eyvind</a:t>
            </a:r>
            <a:r>
              <a:rPr lang="fr-FR" dirty="0" smtClean="0">
                <a:effectLst/>
              </a:rPr>
              <a:t> et a dit:« </a:t>
            </a:r>
            <a:r>
              <a:rPr lang="fr-FR" dirty="0" err="1" smtClean="0">
                <a:effectLst/>
              </a:rPr>
              <a:t>Okay</a:t>
            </a:r>
            <a:r>
              <a:rPr lang="fr-FR" dirty="0" smtClean="0">
                <a:effectLst/>
              </a:rPr>
              <a:t>. C’est tout. Tout le monde suivra </a:t>
            </a:r>
            <a:r>
              <a:rPr lang="fr-FR" dirty="0" err="1" smtClean="0">
                <a:effectLst/>
              </a:rPr>
              <a:t>Eyvind</a:t>
            </a:r>
            <a:r>
              <a:rPr lang="fr-FR" dirty="0" smtClean="0">
                <a:effectLst/>
              </a:rPr>
              <a:t>. « </a:t>
            </a:r>
          </a:p>
          <a:p>
            <a:r>
              <a:rPr lang="fr-FR" dirty="0" smtClean="0">
                <a:effectLst/>
              </a:rPr>
              <a:t>La Belle au Bois Dormant fut le premier dessin animé où les peintures de fond ont déterminé la direction d’un film Disney.</a:t>
            </a:r>
          </a:p>
          <a:p>
            <a:endParaRPr lang="fr-FR" dirty="0"/>
          </a:p>
        </p:txBody>
      </p:sp>
      <p:sp>
        <p:nvSpPr>
          <p:cNvPr id="4" name="Espace réservé du numéro de diapositive 3"/>
          <p:cNvSpPr>
            <a:spLocks noGrp="1"/>
          </p:cNvSpPr>
          <p:nvPr>
            <p:ph type="sldNum" sz="quarter" idx="10"/>
          </p:nvPr>
        </p:nvSpPr>
        <p:spPr/>
        <p:txBody>
          <a:bodyPr/>
          <a:lstStyle/>
          <a:p>
            <a:fld id="{2BD0F17C-6932-42FF-9AF0-1A828EFB2EC3}" type="slidenum">
              <a:rPr lang="fr-FR" smtClean="0"/>
              <a:t>20</a:t>
            </a:fld>
            <a:endParaRPr lang="fr-FR"/>
          </a:p>
        </p:txBody>
      </p:sp>
    </p:spTree>
    <p:extLst>
      <p:ext uri="{BB962C8B-B14F-4D97-AF65-F5344CB8AC3E}">
        <p14:creationId xmlns:p14="http://schemas.microsoft.com/office/powerpoint/2010/main" val="1316889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Univers graphiques qui </a:t>
            </a:r>
            <a:r>
              <a:rPr lang="fr-FR" dirty="0" err="1" smtClean="0"/>
              <a:t>serrt</a:t>
            </a:r>
            <a:r>
              <a:rPr lang="fr-FR" dirty="0" smtClean="0"/>
              <a:t> le parti-pris du texte</a:t>
            </a:r>
          </a:p>
          <a:p>
            <a:r>
              <a:rPr lang="fr-FR" sz="1200" kern="1200" dirty="0" smtClean="0">
                <a:solidFill>
                  <a:schemeClr val="tx1"/>
                </a:solidFill>
                <a:effectLst/>
                <a:latin typeface="+mn-lt"/>
                <a:ea typeface="+mn-ea"/>
                <a:cs typeface="+mn-cs"/>
              </a:rPr>
              <a:t>l’illustrateur qui sert le texte, et qui par la qualité de ses images, fait naître d’autres images mentales. Fonction descriptive, narrative et connotative ( parfois en contradiction avec le texte)</a:t>
            </a:r>
            <a:endParaRPr lang="fr-FR" dirty="0"/>
          </a:p>
        </p:txBody>
      </p:sp>
      <p:sp>
        <p:nvSpPr>
          <p:cNvPr id="4" name="Espace réservé du numéro de diapositive 3"/>
          <p:cNvSpPr>
            <a:spLocks noGrp="1"/>
          </p:cNvSpPr>
          <p:nvPr>
            <p:ph type="sldNum" sz="quarter" idx="10"/>
          </p:nvPr>
        </p:nvSpPr>
        <p:spPr/>
        <p:txBody>
          <a:bodyPr/>
          <a:lstStyle/>
          <a:p>
            <a:fld id="{2BD0F17C-6932-42FF-9AF0-1A828EFB2EC3}" type="slidenum">
              <a:rPr lang="fr-FR" smtClean="0"/>
              <a:t>21</a:t>
            </a:fld>
            <a:endParaRPr lang="fr-FR"/>
          </a:p>
        </p:txBody>
      </p:sp>
    </p:spTree>
    <p:extLst>
      <p:ext uri="{BB962C8B-B14F-4D97-AF65-F5344CB8AC3E}">
        <p14:creationId xmlns:p14="http://schemas.microsoft.com/office/powerpoint/2010/main" val="1004792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(matériaux, supports, outils utilisés mais aussi formes, matières, couleurs organisées dans l’espace) </a:t>
            </a:r>
            <a:endParaRPr lang="fr-FR" dirty="0"/>
          </a:p>
        </p:txBody>
      </p:sp>
      <p:sp>
        <p:nvSpPr>
          <p:cNvPr id="4" name="Espace réservé du numéro de diapositive 3"/>
          <p:cNvSpPr>
            <a:spLocks noGrp="1"/>
          </p:cNvSpPr>
          <p:nvPr>
            <p:ph type="sldNum" sz="quarter" idx="10"/>
          </p:nvPr>
        </p:nvSpPr>
        <p:spPr/>
        <p:txBody>
          <a:bodyPr/>
          <a:lstStyle/>
          <a:p>
            <a:fld id="{2BD0F17C-6932-42FF-9AF0-1A828EFB2EC3}" type="slidenum">
              <a:rPr lang="fr-FR" smtClean="0"/>
              <a:t>22</a:t>
            </a:fld>
            <a:endParaRPr lang="fr-FR"/>
          </a:p>
        </p:txBody>
      </p:sp>
    </p:spTree>
    <p:extLst>
      <p:ext uri="{BB962C8B-B14F-4D97-AF65-F5344CB8AC3E}">
        <p14:creationId xmlns:p14="http://schemas.microsoft.com/office/powerpoint/2010/main" val="998098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Le collage illustre l’expression « l’arbre qui cache la forêt » dans le sens où l’œuvre n’est pas simplement la vision d’une  forêt particulière mais fait référence au camp de concentration d’ Auschwitz-Birkenau  dissimulé par des </a:t>
            </a:r>
            <a:r>
              <a:rPr lang="fr-FR" dirty="0" err="1" smtClean="0"/>
              <a:t>bpouleaux</a:t>
            </a:r>
            <a:r>
              <a:rPr lang="fr-FR" dirty="0" smtClean="0"/>
              <a:t> ; « </a:t>
            </a:r>
            <a:r>
              <a:rPr lang="fr-FR" dirty="0" err="1" smtClean="0"/>
              <a:t>birken</a:t>
            </a:r>
            <a:r>
              <a:rPr lang="fr-FR" dirty="0" smtClean="0"/>
              <a:t> » étant</a:t>
            </a:r>
            <a:r>
              <a:rPr lang="fr-FR" baseline="0" dirty="0" smtClean="0"/>
              <a:t> le mot allemand pour « bouleaux ».</a:t>
            </a: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L'un des grands collages exposés au Musée d'art moderne est "You </a:t>
            </a:r>
            <a:r>
              <a:rPr lang="fr-FR" dirty="0" err="1" smtClean="0"/>
              <a:t>Can't</a:t>
            </a:r>
            <a:r>
              <a:rPr lang="fr-FR" dirty="0" smtClean="0"/>
              <a:t> </a:t>
            </a:r>
            <a:r>
              <a:rPr lang="fr-FR" dirty="0" err="1" smtClean="0"/>
              <a:t>See</a:t>
            </a:r>
            <a:r>
              <a:rPr lang="fr-FR" dirty="0" smtClean="0"/>
              <a:t> the </a:t>
            </a:r>
            <a:r>
              <a:rPr lang="fr-FR" dirty="0" err="1" smtClean="0"/>
              <a:t>Trees</a:t>
            </a:r>
            <a:r>
              <a:rPr lang="fr-FR" dirty="0" smtClean="0"/>
              <a:t> in the Forest" de MARCEL ODENBACH. </a:t>
            </a:r>
            <a:r>
              <a:rPr lang="fr-FR" dirty="0" err="1" smtClean="0"/>
              <a:t>Odenbach</a:t>
            </a:r>
            <a:r>
              <a:rPr lang="fr-FR" dirty="0" smtClean="0"/>
              <a:t> (allemand, né en 1953) a créé cette pièce en utilisant du papier imprimé coupé-collé, de l'encre et un crayon sur deux morceaux de papier en 2003. L'œuvre joue sur une expression commune, et est un plaidoyer pour non seulement voir cette forêt particulière comme une forêt mais aussi tenir compte de son contexte : le plus grand camp de concentration nazi, Auschwitz-Birkenau, a été nommé d'après les nombreux bouleaux qui entourent le complexe (d'après la légende du MOMA).</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en Johnson écrit : « Les collages de M. </a:t>
            </a:r>
            <a:r>
              <a:rPr lang="fr-FR" dirty="0" err="1" smtClean="0"/>
              <a:t>Odenbach</a:t>
            </a:r>
            <a:r>
              <a:rPr lang="fr-FR" dirty="0" smtClean="0"/>
              <a:t> ont un certain intérêt visuel. Dans ''Vous ne pouvez pas voir la forêt pour les arbres'', qui mesure environ 7 pieds sur 10, il y a une tension productive entre l'image cohérente d'un bouleau forêt et le patchwork disjonctif de textes et de photographies dont il est fait. Que nous construisions le monde à partir de </a:t>
            </a:r>
            <a:r>
              <a:rPr lang="fr-FR" dirty="0" err="1" smtClean="0"/>
              <a:t>zillions</a:t>
            </a:r>
            <a:r>
              <a:rPr lang="fr-FR" dirty="0" smtClean="0"/>
              <a:t> de bribes d'informations reçues est philosophiquement intrigant ; mais les messages sociaux banals de M. </a:t>
            </a:r>
            <a:r>
              <a:rPr lang="fr-FR" dirty="0" err="1" smtClean="0"/>
              <a:t>Odenbach</a:t>
            </a:r>
            <a:r>
              <a:rPr lang="fr-FR" dirty="0" smtClean="0"/>
              <a:t> court-circuitent des possibilités plus imaginatives.</a:t>
            </a:r>
          </a:p>
          <a:p>
            <a:endParaRPr lang="fr-FR" dirty="0"/>
          </a:p>
        </p:txBody>
      </p:sp>
      <p:sp>
        <p:nvSpPr>
          <p:cNvPr id="4" name="Espace réservé du numéro de diapositive 3"/>
          <p:cNvSpPr>
            <a:spLocks noGrp="1"/>
          </p:cNvSpPr>
          <p:nvPr>
            <p:ph type="sldNum" sz="quarter" idx="10"/>
          </p:nvPr>
        </p:nvSpPr>
        <p:spPr/>
        <p:txBody>
          <a:bodyPr/>
          <a:lstStyle/>
          <a:p>
            <a:fld id="{2BD0F17C-6932-42FF-9AF0-1A828EFB2EC3}" type="slidenum">
              <a:rPr lang="fr-FR" smtClean="0"/>
              <a:t>23</a:t>
            </a:fld>
            <a:endParaRPr lang="fr-FR"/>
          </a:p>
        </p:txBody>
      </p:sp>
    </p:spTree>
    <p:extLst>
      <p:ext uri="{BB962C8B-B14F-4D97-AF65-F5344CB8AC3E}">
        <p14:creationId xmlns:p14="http://schemas.microsoft.com/office/powerpoint/2010/main" val="3394443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https://gorgedecoaticook.qc.ca/evenement/ouverture-camping-parc-de-gorge-de-coaticook/fermeture-foresta-lumina-parc-gorge-coaticook/</a:t>
            </a:r>
            <a:endParaRPr lang="fr-FR" dirty="0"/>
          </a:p>
        </p:txBody>
      </p:sp>
      <p:sp>
        <p:nvSpPr>
          <p:cNvPr id="4" name="Espace réservé du numéro de diapositive 3"/>
          <p:cNvSpPr>
            <a:spLocks noGrp="1"/>
          </p:cNvSpPr>
          <p:nvPr>
            <p:ph type="sldNum" sz="quarter" idx="10"/>
          </p:nvPr>
        </p:nvSpPr>
        <p:spPr/>
        <p:txBody>
          <a:bodyPr/>
          <a:lstStyle/>
          <a:p>
            <a:fld id="{2BD0F17C-6932-42FF-9AF0-1A828EFB2EC3}" type="slidenum">
              <a:rPr lang="fr-FR" smtClean="0"/>
              <a:t>24</a:t>
            </a:fld>
            <a:endParaRPr lang="fr-FR"/>
          </a:p>
        </p:txBody>
      </p:sp>
    </p:spTree>
    <p:extLst>
      <p:ext uri="{BB962C8B-B14F-4D97-AF65-F5344CB8AC3E}">
        <p14:creationId xmlns:p14="http://schemas.microsoft.com/office/powerpoint/2010/main" val="1522905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smtClean="0"/>
              <a:t>Joanna CONCEJO  dans son "Un petit chaperon rouge«  voit une rencontre amoureuse entre le loup et la petit chaperon rouge mais 2 natures qui ne peuvent pas aller ensemble.</a:t>
            </a:r>
          </a:p>
          <a:p>
            <a:endParaRPr lang="fr-FR" dirty="0"/>
          </a:p>
        </p:txBody>
      </p:sp>
      <p:sp>
        <p:nvSpPr>
          <p:cNvPr id="4" name="Espace réservé du numéro de diapositive 3"/>
          <p:cNvSpPr>
            <a:spLocks noGrp="1"/>
          </p:cNvSpPr>
          <p:nvPr>
            <p:ph type="sldNum" sz="quarter" idx="10"/>
          </p:nvPr>
        </p:nvSpPr>
        <p:spPr/>
        <p:txBody>
          <a:bodyPr/>
          <a:lstStyle/>
          <a:p>
            <a:fld id="{2BD0F17C-6932-42FF-9AF0-1A828EFB2EC3}" type="slidenum">
              <a:rPr lang="fr-FR" smtClean="0"/>
              <a:t>5</a:t>
            </a:fld>
            <a:endParaRPr lang="fr-FR"/>
          </a:p>
        </p:txBody>
      </p:sp>
    </p:spTree>
    <p:extLst>
      <p:ext uri="{BB962C8B-B14F-4D97-AF65-F5344CB8AC3E}">
        <p14:creationId xmlns:p14="http://schemas.microsoft.com/office/powerpoint/2010/main" val="3165772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dirty="0" smtClean="0">
                <a:solidFill>
                  <a:schemeClr val="bg1"/>
                </a:solidFill>
              </a:rPr>
              <a:t>Journal secret du Petit Poucet</a:t>
            </a:r>
            <a:r>
              <a:rPr lang="fr-FR" sz="1200" dirty="0" smtClean="0">
                <a:solidFill>
                  <a:schemeClr val="bg1"/>
                </a:solidFill>
              </a:rPr>
              <a:t>, Philippe </a:t>
            </a:r>
            <a:r>
              <a:rPr lang="fr-FR" sz="1200" dirty="0" err="1" smtClean="0">
                <a:solidFill>
                  <a:schemeClr val="bg1"/>
                </a:solidFill>
              </a:rPr>
              <a:t>Lechermeier</a:t>
            </a:r>
            <a:r>
              <a:rPr lang="fr-FR" sz="1200" dirty="0" smtClean="0">
                <a:solidFill>
                  <a:schemeClr val="bg1"/>
                </a:solidFill>
              </a:rPr>
              <a:t>, 2009</a:t>
            </a:r>
          </a:p>
          <a:p>
            <a:endParaRPr lang="fr-FR" dirty="0"/>
          </a:p>
        </p:txBody>
      </p:sp>
      <p:sp>
        <p:nvSpPr>
          <p:cNvPr id="4" name="Espace réservé du numéro de diapositive 3"/>
          <p:cNvSpPr>
            <a:spLocks noGrp="1"/>
          </p:cNvSpPr>
          <p:nvPr>
            <p:ph type="sldNum" sz="quarter" idx="10"/>
          </p:nvPr>
        </p:nvSpPr>
        <p:spPr/>
        <p:txBody>
          <a:bodyPr/>
          <a:lstStyle/>
          <a:p>
            <a:fld id="{5213C345-1398-49C7-8B96-EBE1651BC3AB}" type="slidenum">
              <a:rPr lang="fr-FR" smtClean="0"/>
              <a:t>6</a:t>
            </a:fld>
            <a:endParaRPr lang="fr-FR"/>
          </a:p>
        </p:txBody>
      </p:sp>
    </p:spTree>
    <p:extLst>
      <p:ext uri="{BB962C8B-B14F-4D97-AF65-F5344CB8AC3E}">
        <p14:creationId xmlns:p14="http://schemas.microsoft.com/office/powerpoint/2010/main" val="1655443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smtClean="0"/>
              <a:t>Gustave Doré Atala amour indien Amérique Héliodore-Joseph PISAN 1873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Title: Elaine Author: Alfred Tennyson Illustrator: Gustave Doré1867</a:t>
            </a:r>
            <a:endParaRPr lang="fr-FR" b="1" dirty="0" smtClean="0"/>
          </a:p>
          <a:p>
            <a:endParaRPr lang="fr-FR" dirty="0"/>
          </a:p>
        </p:txBody>
      </p:sp>
      <p:sp>
        <p:nvSpPr>
          <p:cNvPr id="4" name="Espace réservé du numéro de diapositive 3"/>
          <p:cNvSpPr>
            <a:spLocks noGrp="1"/>
          </p:cNvSpPr>
          <p:nvPr>
            <p:ph type="sldNum" sz="quarter" idx="10"/>
          </p:nvPr>
        </p:nvSpPr>
        <p:spPr/>
        <p:txBody>
          <a:bodyPr/>
          <a:lstStyle/>
          <a:p>
            <a:fld id="{5213C345-1398-49C7-8B96-EBE1651BC3AB}" type="slidenum">
              <a:rPr lang="fr-FR" smtClean="0"/>
              <a:t>8</a:t>
            </a:fld>
            <a:endParaRPr lang="fr-FR"/>
          </a:p>
        </p:txBody>
      </p:sp>
    </p:spTree>
    <p:extLst>
      <p:ext uri="{BB962C8B-B14F-4D97-AF65-F5344CB8AC3E}">
        <p14:creationId xmlns:p14="http://schemas.microsoft.com/office/powerpoint/2010/main" val="2578877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smtClean="0">
                <a:effectLst/>
              </a:rPr>
              <a:t>dessin est un prétexte parfait pour </a:t>
            </a:r>
            <a:r>
              <a:rPr lang="fr-FR" sz="1200" dirty="0" err="1" smtClean="0">
                <a:effectLst/>
              </a:rPr>
              <a:t>developper</a:t>
            </a:r>
            <a:r>
              <a:rPr lang="fr-FR" sz="1200" dirty="0" smtClean="0">
                <a:effectLst/>
              </a:rPr>
              <a:t> une activité langagière.</a:t>
            </a:r>
          </a:p>
          <a:p>
            <a:endParaRPr lang="fr-FR" sz="1200" dirty="0" smtClean="0">
              <a:effectLst/>
            </a:endParaRPr>
          </a:p>
          <a:p>
            <a:r>
              <a:rPr lang="fr-FR" b="1" dirty="0" smtClean="0"/>
              <a:t>L'arbre, que lui manque-t-il ?</a:t>
            </a:r>
          </a:p>
          <a:p>
            <a:r>
              <a:rPr lang="fr-FR" dirty="0" smtClean="0"/>
              <a:t> Pour les enfants à partir de 2 ans.</a:t>
            </a:r>
            <a:br>
              <a:rPr lang="fr-FR" dirty="0" smtClean="0"/>
            </a:br>
            <a:r>
              <a:rPr lang="fr-FR" sz="1200" b="1" kern="1200" dirty="0" smtClean="0">
                <a:solidFill>
                  <a:schemeClr val="tx1"/>
                </a:solidFill>
                <a:effectLst/>
                <a:latin typeface="+mn-lt"/>
                <a:ea typeface="+mn-ea"/>
                <a:cs typeface="+mn-cs"/>
              </a:rPr>
              <a:t>Les thèmes de l'histoire : L'arbre - La question -La devinette - L'imagination - Les saisons.</a:t>
            </a:r>
            <a:r>
              <a:rPr lang="fr-FR" sz="1200" kern="1200" dirty="0" smtClean="0">
                <a:solidFill>
                  <a:schemeClr val="tx1"/>
                </a:solidFill>
                <a:effectLst/>
                <a:latin typeface="+mn-lt"/>
                <a:ea typeface="+mn-ea"/>
                <a:cs typeface="+mn-cs"/>
              </a:rPr>
              <a:t> </a:t>
            </a:r>
          </a:p>
          <a:p>
            <a:endParaRPr lang="fr-FR" sz="1200" kern="1200" dirty="0" smtClean="0">
              <a:solidFill>
                <a:schemeClr val="tx1"/>
              </a:solidFill>
              <a:effectLst/>
              <a:latin typeface="+mn-lt"/>
              <a:ea typeface="+mn-ea"/>
              <a:cs typeface="+mn-cs"/>
            </a:endParaRPr>
          </a:p>
          <a:p>
            <a:r>
              <a:rPr lang="fr-FR" b="1" dirty="0" smtClean="0"/>
              <a:t>Dessine-moi un arbre Broché – Illustré, 25 mai 2017 </a:t>
            </a:r>
          </a:p>
          <a:p>
            <a:r>
              <a:rPr lang="fr-FR" dirty="0" smtClean="0"/>
              <a:t>de </a:t>
            </a:r>
            <a:r>
              <a:rPr lang="fr-FR" dirty="0" smtClean="0">
                <a:hlinkClick r:id="rId3"/>
              </a:rPr>
              <a:t>Soizic Mouton</a:t>
            </a:r>
            <a:endParaRPr lang="fr-FR" dirty="0" smtClean="0"/>
          </a:p>
          <a:p>
            <a:endParaRPr lang="fr-FR" dirty="0" smtClean="0"/>
          </a:p>
          <a:p>
            <a:r>
              <a:rPr lang="fr-FR" dirty="0" smtClean="0"/>
              <a:t>Editions EBLA</a:t>
            </a:r>
            <a:endParaRPr lang="fr-FR" dirty="0"/>
          </a:p>
        </p:txBody>
      </p:sp>
      <p:sp>
        <p:nvSpPr>
          <p:cNvPr id="4" name="Espace réservé du numéro de diapositive 3"/>
          <p:cNvSpPr>
            <a:spLocks noGrp="1"/>
          </p:cNvSpPr>
          <p:nvPr>
            <p:ph type="sldNum" sz="quarter" idx="10"/>
          </p:nvPr>
        </p:nvSpPr>
        <p:spPr/>
        <p:txBody>
          <a:bodyPr/>
          <a:lstStyle/>
          <a:p>
            <a:fld id="{2BD0F17C-6932-42FF-9AF0-1A828EFB2EC3}" type="slidenum">
              <a:rPr lang="fr-FR" smtClean="0"/>
              <a:t>9</a:t>
            </a:fld>
            <a:endParaRPr lang="fr-FR"/>
          </a:p>
        </p:txBody>
      </p:sp>
    </p:spTree>
    <p:extLst>
      <p:ext uri="{BB962C8B-B14F-4D97-AF65-F5344CB8AC3E}">
        <p14:creationId xmlns:p14="http://schemas.microsoft.com/office/powerpoint/2010/main" val="660435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Posters pédagogiques à télécharger gratuitement /</a:t>
            </a:r>
            <a:r>
              <a:rPr lang="en-US" dirty="0" err="1" smtClean="0"/>
              <a:t>Fondation</a:t>
            </a:r>
            <a:r>
              <a:rPr lang="en-US" dirty="0" smtClean="0"/>
              <a:t> Good Planet &amp; Yann </a:t>
            </a:r>
            <a:r>
              <a:rPr lang="en-US" dirty="0" err="1" smtClean="0"/>
              <a:t>Arthus</a:t>
            </a:r>
            <a:r>
              <a:rPr lang="en-US" dirty="0" smtClean="0"/>
              <a:t>-Bertrand</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s'agit d'une série continue de photographies construites enracinées dans la forêt. Ces travaux, réalisés dans le Surrey, le Hampshire et le Pays de Galles, impliquent des interventions spécifiques au site dans le paysage, « enveloppant » les arbres avec du matériau blanc pour construire une relation visuelle entre l'arbre, le non-arbre et la ligne d'horizon selon le point de vue de la caméra.</a:t>
            </a:r>
          </a:p>
          <a:p>
            <a:r>
              <a:rPr lang="fr-FR" dirty="0" smtClean="0"/>
              <a:t>Les photographies de </a:t>
            </a:r>
            <a:r>
              <a:rPr lang="fr-FR" dirty="0" err="1" smtClean="0"/>
              <a:t>Zander</a:t>
            </a:r>
            <a:r>
              <a:rPr lang="fr-FR" dirty="0" smtClean="0"/>
              <a:t> Olsen sont assez </a:t>
            </a:r>
            <a:r>
              <a:rPr lang="fr-FR" dirty="0" err="1" smtClean="0"/>
              <a:t>hypnotisantes</a:t>
            </a:r>
            <a:r>
              <a:rPr lang="fr-FR" dirty="0" smtClean="0"/>
              <a:t> au premier abord. Sans utiliser de logiciel de retouche d’images comme Photoshop, il parvient à créer un effet troublant qui lie les arbres au premier plan à la ligne d’horizon de chacun de ses clichés.</a:t>
            </a:r>
          </a:p>
          <a:p>
            <a:r>
              <a:rPr lang="fr-FR" dirty="0" smtClean="0"/>
              <a:t>Pour parvenir à ce résultat, l’artiste recouvre les arbres d’un ruban en papier (ou en tissu) après avoir choisi l’angle de ses photographies. Toute la difficulté revient alors à enrubanner proprement les arbres pour correspondre à la perfection au paysage en arrière-plan.</a:t>
            </a:r>
          </a:p>
          <a:p>
            <a:r>
              <a:rPr lang="fr-FR" dirty="0" smtClean="0"/>
              <a:t>Un art très créatif qui offre une lecture originale du paysage. Évidemment, inutile de crier à la pollution puisque ces installations sont éphémères, donc réalisées uniquement le temps de la photographie. Pour plus d’informations sur l’artiste, vous pouvez vous rendre sur son site </a:t>
            </a:r>
            <a:r>
              <a:rPr lang="fr-FR" dirty="0" smtClean="0">
                <a:hlinkClick r:id="rId3"/>
              </a:rPr>
              <a:t>zanderolsen.com</a:t>
            </a:r>
            <a:r>
              <a:rPr lang="fr-FR" dirty="0" smtClean="0"/>
              <a:t>.</a:t>
            </a:r>
          </a:p>
          <a:p>
            <a:endParaRPr lang="fr-FR" dirty="0"/>
          </a:p>
        </p:txBody>
      </p:sp>
      <p:sp>
        <p:nvSpPr>
          <p:cNvPr id="4" name="Espace réservé du numéro de diapositive 3"/>
          <p:cNvSpPr>
            <a:spLocks noGrp="1"/>
          </p:cNvSpPr>
          <p:nvPr>
            <p:ph type="sldNum" sz="quarter" idx="10"/>
          </p:nvPr>
        </p:nvSpPr>
        <p:spPr/>
        <p:txBody>
          <a:bodyPr/>
          <a:lstStyle/>
          <a:p>
            <a:fld id="{2BD0F17C-6932-42FF-9AF0-1A828EFB2EC3}" type="slidenum">
              <a:rPr lang="fr-FR" smtClean="0"/>
              <a:t>11</a:t>
            </a:fld>
            <a:endParaRPr lang="fr-FR"/>
          </a:p>
        </p:txBody>
      </p:sp>
    </p:spTree>
    <p:extLst>
      <p:ext uri="{BB962C8B-B14F-4D97-AF65-F5344CB8AC3E}">
        <p14:creationId xmlns:p14="http://schemas.microsoft.com/office/powerpoint/2010/main" val="1610088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BD0F17C-6932-42FF-9AF0-1A828EFB2EC3}" type="slidenum">
              <a:rPr lang="fr-FR" smtClean="0"/>
              <a:t>13</a:t>
            </a:fld>
            <a:endParaRPr lang="fr-FR"/>
          </a:p>
        </p:txBody>
      </p:sp>
    </p:spTree>
    <p:extLst>
      <p:ext uri="{BB962C8B-B14F-4D97-AF65-F5344CB8AC3E}">
        <p14:creationId xmlns:p14="http://schemas.microsoft.com/office/powerpoint/2010/main" val="2082813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https://fr.wikipedia.org/wiki/Liste_des_%C5%93uvres_de_Caspar_David_Friedrich</a:t>
            </a:r>
            <a:endParaRPr lang="fr-FR" dirty="0"/>
          </a:p>
        </p:txBody>
      </p:sp>
      <p:sp>
        <p:nvSpPr>
          <p:cNvPr id="4" name="Espace réservé du numéro de diapositive 3"/>
          <p:cNvSpPr>
            <a:spLocks noGrp="1"/>
          </p:cNvSpPr>
          <p:nvPr>
            <p:ph type="sldNum" sz="quarter" idx="10"/>
          </p:nvPr>
        </p:nvSpPr>
        <p:spPr/>
        <p:txBody>
          <a:bodyPr/>
          <a:lstStyle/>
          <a:p>
            <a:fld id="{2BD0F17C-6932-42FF-9AF0-1A828EFB2EC3}" type="slidenum">
              <a:rPr lang="fr-FR" smtClean="0"/>
              <a:t>15</a:t>
            </a:fld>
            <a:endParaRPr lang="fr-FR"/>
          </a:p>
        </p:txBody>
      </p:sp>
    </p:spTree>
    <p:extLst>
      <p:ext uri="{BB962C8B-B14F-4D97-AF65-F5344CB8AC3E}">
        <p14:creationId xmlns:p14="http://schemas.microsoft.com/office/powerpoint/2010/main" val="1729460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Séraphine de Senlis (</a:t>
            </a:r>
            <a:r>
              <a:rPr lang="fr-FR" dirty="0" err="1" smtClean="0"/>
              <a:t>Arsy</a:t>
            </a:r>
            <a:r>
              <a:rPr lang="fr-FR" dirty="0" smtClean="0"/>
              <a:t>, 1864 ; Clermont, 1942) ne donnait pas de titre à ses tableaux. Celui-ci a été choisi par Wilhelm </a:t>
            </a:r>
            <a:r>
              <a:rPr lang="fr-FR" dirty="0" err="1" smtClean="0"/>
              <a:t>Uhde</a:t>
            </a:r>
            <a:r>
              <a:rPr lang="fr-FR" dirty="0" smtClean="0"/>
              <a:t> et par sa sœur, propriétaires de la toile, soucieux de lui donner une dimension sacrée. </a:t>
            </a:r>
          </a:p>
          <a:p>
            <a:r>
              <a:rPr lang="fr-FR" dirty="0" smtClean="0"/>
              <a:t>Sur un fond vert, beige et bleu se déploie un arbre de forme ronde pourvu de racines. Ses feuilles, aux dominantes rouges et bleues, se redressent graduellement et couvrent presque toute la surface de la toile. Elles sont ornées de longues touches colorées qui semblent être inspirées de plumes. De petits points blancs rehaussent et animent cette composition. Séraphine ne s’applique pas à représenter une essence d’arbre particulière, elle imagine une flore foisonnante et colorée. </a:t>
            </a:r>
            <a:r>
              <a:rPr lang="fr-FR" dirty="0" smtClean="0">
                <a:hlinkClick r:id="rId3"/>
              </a:rPr>
              <a:t>Séraphine</a:t>
            </a:r>
            <a:r>
              <a:rPr lang="fr-FR" dirty="0" smtClean="0"/>
              <a:t> fixe sur la toile sa « réalité intérieure » et son attachement à la nature. De nombreux symboles ont été recherchés dans sa peinture, aussi bien sur le plan spirituel que psychanalytique.</a:t>
            </a:r>
            <a:endParaRPr lang="fr-FR" dirty="0"/>
          </a:p>
        </p:txBody>
      </p:sp>
      <p:sp>
        <p:nvSpPr>
          <p:cNvPr id="4" name="Espace réservé du numéro de diapositive 3"/>
          <p:cNvSpPr>
            <a:spLocks noGrp="1"/>
          </p:cNvSpPr>
          <p:nvPr>
            <p:ph type="sldNum" sz="quarter" idx="10"/>
          </p:nvPr>
        </p:nvSpPr>
        <p:spPr/>
        <p:txBody>
          <a:bodyPr/>
          <a:lstStyle/>
          <a:p>
            <a:fld id="{2BD0F17C-6932-42FF-9AF0-1A828EFB2EC3}" type="slidenum">
              <a:rPr lang="fr-FR" smtClean="0"/>
              <a:t>16</a:t>
            </a:fld>
            <a:endParaRPr lang="fr-FR"/>
          </a:p>
        </p:txBody>
      </p:sp>
    </p:spTree>
    <p:extLst>
      <p:ext uri="{BB962C8B-B14F-4D97-AF65-F5344CB8AC3E}">
        <p14:creationId xmlns:p14="http://schemas.microsoft.com/office/powerpoint/2010/main" val="2032269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928A2CCC-8CCF-4E30-967E-4AEF74E663BC}" type="datetimeFigureOut">
              <a:rPr lang="fr-FR" smtClean="0"/>
              <a:t>05/09/2021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3DDF28-748F-4FA5-B07E-54A8F0DDEA48}" type="slidenum">
              <a:rPr lang="fr-FR" smtClean="0"/>
              <a:t>‹N°›</a:t>
            </a:fld>
            <a:endParaRPr lang="fr-FR"/>
          </a:p>
        </p:txBody>
      </p:sp>
    </p:spTree>
    <p:extLst>
      <p:ext uri="{BB962C8B-B14F-4D97-AF65-F5344CB8AC3E}">
        <p14:creationId xmlns:p14="http://schemas.microsoft.com/office/powerpoint/2010/main" val="1788630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28A2CCC-8CCF-4E30-967E-4AEF74E663BC}" type="datetimeFigureOut">
              <a:rPr lang="fr-FR" smtClean="0"/>
              <a:t>05/09/2021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3DDF28-748F-4FA5-B07E-54A8F0DDEA48}" type="slidenum">
              <a:rPr lang="fr-FR" smtClean="0"/>
              <a:t>‹N°›</a:t>
            </a:fld>
            <a:endParaRPr lang="fr-FR"/>
          </a:p>
        </p:txBody>
      </p:sp>
    </p:spTree>
    <p:extLst>
      <p:ext uri="{BB962C8B-B14F-4D97-AF65-F5344CB8AC3E}">
        <p14:creationId xmlns:p14="http://schemas.microsoft.com/office/powerpoint/2010/main" val="1403697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28A2CCC-8CCF-4E30-967E-4AEF74E663BC}" type="datetimeFigureOut">
              <a:rPr lang="fr-FR" smtClean="0"/>
              <a:t>05/09/2021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3DDF28-748F-4FA5-B07E-54A8F0DDEA48}" type="slidenum">
              <a:rPr lang="fr-FR" smtClean="0"/>
              <a:t>‹N°›</a:t>
            </a:fld>
            <a:endParaRPr lang="fr-FR"/>
          </a:p>
        </p:txBody>
      </p:sp>
    </p:spTree>
    <p:extLst>
      <p:ext uri="{BB962C8B-B14F-4D97-AF65-F5344CB8AC3E}">
        <p14:creationId xmlns:p14="http://schemas.microsoft.com/office/powerpoint/2010/main" val="220848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28A2CCC-8CCF-4E30-967E-4AEF74E663BC}" type="datetimeFigureOut">
              <a:rPr lang="fr-FR" smtClean="0"/>
              <a:t>05/09/2021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3DDF28-748F-4FA5-B07E-54A8F0DDEA48}" type="slidenum">
              <a:rPr lang="fr-FR" smtClean="0"/>
              <a:t>‹N°›</a:t>
            </a:fld>
            <a:endParaRPr lang="fr-FR"/>
          </a:p>
        </p:txBody>
      </p:sp>
    </p:spTree>
    <p:extLst>
      <p:ext uri="{BB962C8B-B14F-4D97-AF65-F5344CB8AC3E}">
        <p14:creationId xmlns:p14="http://schemas.microsoft.com/office/powerpoint/2010/main" val="3561178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928A2CCC-8CCF-4E30-967E-4AEF74E663BC}" type="datetimeFigureOut">
              <a:rPr lang="fr-FR" smtClean="0"/>
              <a:t>05/09/2021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3DDF28-748F-4FA5-B07E-54A8F0DDEA48}" type="slidenum">
              <a:rPr lang="fr-FR" smtClean="0"/>
              <a:t>‹N°›</a:t>
            </a:fld>
            <a:endParaRPr lang="fr-FR"/>
          </a:p>
        </p:txBody>
      </p:sp>
    </p:spTree>
    <p:extLst>
      <p:ext uri="{BB962C8B-B14F-4D97-AF65-F5344CB8AC3E}">
        <p14:creationId xmlns:p14="http://schemas.microsoft.com/office/powerpoint/2010/main" val="1555065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28A2CCC-8CCF-4E30-967E-4AEF74E663BC}" type="datetimeFigureOut">
              <a:rPr lang="fr-FR" smtClean="0"/>
              <a:t>05/09/2021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D3DDF28-748F-4FA5-B07E-54A8F0DDEA48}" type="slidenum">
              <a:rPr lang="fr-FR" smtClean="0"/>
              <a:t>‹N°›</a:t>
            </a:fld>
            <a:endParaRPr lang="fr-FR"/>
          </a:p>
        </p:txBody>
      </p:sp>
    </p:spTree>
    <p:extLst>
      <p:ext uri="{BB962C8B-B14F-4D97-AF65-F5344CB8AC3E}">
        <p14:creationId xmlns:p14="http://schemas.microsoft.com/office/powerpoint/2010/main" val="1868203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928A2CCC-8CCF-4E30-967E-4AEF74E663BC}" type="datetimeFigureOut">
              <a:rPr lang="fr-FR" smtClean="0"/>
              <a:t>05/09/2021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D3DDF28-748F-4FA5-B07E-54A8F0DDEA48}" type="slidenum">
              <a:rPr lang="fr-FR" smtClean="0"/>
              <a:t>‹N°›</a:t>
            </a:fld>
            <a:endParaRPr lang="fr-FR"/>
          </a:p>
        </p:txBody>
      </p:sp>
    </p:spTree>
    <p:extLst>
      <p:ext uri="{BB962C8B-B14F-4D97-AF65-F5344CB8AC3E}">
        <p14:creationId xmlns:p14="http://schemas.microsoft.com/office/powerpoint/2010/main" val="1283523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928A2CCC-8CCF-4E30-967E-4AEF74E663BC}" type="datetimeFigureOut">
              <a:rPr lang="fr-FR" smtClean="0"/>
              <a:t>05/09/2021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D3DDF28-748F-4FA5-B07E-54A8F0DDEA48}" type="slidenum">
              <a:rPr lang="fr-FR" smtClean="0"/>
              <a:t>‹N°›</a:t>
            </a:fld>
            <a:endParaRPr lang="fr-FR"/>
          </a:p>
        </p:txBody>
      </p:sp>
    </p:spTree>
    <p:extLst>
      <p:ext uri="{BB962C8B-B14F-4D97-AF65-F5344CB8AC3E}">
        <p14:creationId xmlns:p14="http://schemas.microsoft.com/office/powerpoint/2010/main" val="3571564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28A2CCC-8CCF-4E30-967E-4AEF74E663BC}" type="datetimeFigureOut">
              <a:rPr lang="fr-FR" smtClean="0"/>
              <a:t>05/09/2021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D3DDF28-748F-4FA5-B07E-54A8F0DDEA48}" type="slidenum">
              <a:rPr lang="fr-FR" smtClean="0"/>
              <a:t>‹N°›</a:t>
            </a:fld>
            <a:endParaRPr lang="fr-FR"/>
          </a:p>
        </p:txBody>
      </p:sp>
    </p:spTree>
    <p:extLst>
      <p:ext uri="{BB962C8B-B14F-4D97-AF65-F5344CB8AC3E}">
        <p14:creationId xmlns:p14="http://schemas.microsoft.com/office/powerpoint/2010/main" val="2147302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928A2CCC-8CCF-4E30-967E-4AEF74E663BC}" type="datetimeFigureOut">
              <a:rPr lang="fr-FR" smtClean="0"/>
              <a:t>05/09/2021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D3DDF28-748F-4FA5-B07E-54A8F0DDEA48}" type="slidenum">
              <a:rPr lang="fr-FR" smtClean="0"/>
              <a:t>‹N°›</a:t>
            </a:fld>
            <a:endParaRPr lang="fr-FR"/>
          </a:p>
        </p:txBody>
      </p:sp>
    </p:spTree>
    <p:extLst>
      <p:ext uri="{BB962C8B-B14F-4D97-AF65-F5344CB8AC3E}">
        <p14:creationId xmlns:p14="http://schemas.microsoft.com/office/powerpoint/2010/main" val="2827656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928A2CCC-8CCF-4E30-967E-4AEF74E663BC}" type="datetimeFigureOut">
              <a:rPr lang="fr-FR" smtClean="0"/>
              <a:t>05/09/2021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D3DDF28-748F-4FA5-B07E-54A8F0DDEA48}" type="slidenum">
              <a:rPr lang="fr-FR" smtClean="0"/>
              <a:t>‹N°›</a:t>
            </a:fld>
            <a:endParaRPr lang="fr-FR"/>
          </a:p>
        </p:txBody>
      </p:sp>
    </p:spTree>
    <p:extLst>
      <p:ext uri="{BB962C8B-B14F-4D97-AF65-F5344CB8AC3E}">
        <p14:creationId xmlns:p14="http://schemas.microsoft.com/office/powerpoint/2010/main" val="4091490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A2CCC-8CCF-4E30-967E-4AEF74E663BC}" type="datetimeFigureOut">
              <a:rPr lang="fr-FR" smtClean="0"/>
              <a:t>05/09/2021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3DDF28-748F-4FA5-B07E-54A8F0DDEA48}" type="slidenum">
              <a:rPr lang="fr-FR" smtClean="0"/>
              <a:t>‹N°›</a:t>
            </a:fld>
            <a:endParaRPr lang="fr-FR"/>
          </a:p>
        </p:txBody>
      </p:sp>
    </p:spTree>
    <p:extLst>
      <p:ext uri="{BB962C8B-B14F-4D97-AF65-F5344CB8AC3E}">
        <p14:creationId xmlns:p14="http://schemas.microsoft.com/office/powerpoint/2010/main" val="1544354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g"/><Relationship Id="rId3" Type="http://schemas.openxmlformats.org/officeDocument/2006/relationships/image" Target="../media/image42.jpe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49.jpeg"/><Relationship Id="rId5" Type="http://schemas.openxmlformats.org/officeDocument/2006/relationships/image" Target="../media/image44.png"/><Relationship Id="rId10" Type="http://schemas.openxmlformats.org/officeDocument/2006/relationships/image" Target="../media/image48.jpeg"/><Relationship Id="rId4" Type="http://schemas.openxmlformats.org/officeDocument/2006/relationships/image" Target="../media/image43.jpeg"/><Relationship Id="rId9"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3.bp.blogspot.com/-eYus3GsltR4/T7FrFEGiHQI/AAAAAAAACy8/qiaszXtWTfQ/s1600/IMG_0914.JPG" TargetMode="External"/><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jpe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hyperlink" Target="https://fr.wikipedia.org/wiki/Fichier:Paul_C%C3%A9zanne_-_For%C3%AAt_(1902-1904).jpg" TargetMode="External"/><Relationship Id="rId7"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9.jpg"/><Relationship Id="rId11" Type="http://schemas.openxmlformats.org/officeDocument/2006/relationships/hyperlink" Target="https://fr.wikipedia.org/wiki/Liste_des_%C5%93uvres_de_Caspar_David_Friedrich" TargetMode="External"/><Relationship Id="rId5" Type="http://schemas.openxmlformats.org/officeDocument/2006/relationships/hyperlink" Target="https://fr.wikipedia.org/wiki/Camille_Pissarro#/media/Fichier:Bemberg_Fondation_Toulouse_-_Bois_de_ch%C3%A2taigniers_en_hiver,_Louveciennes_-_Camille_Pissarro_1872.jpg" TargetMode="External"/><Relationship Id="rId10" Type="http://schemas.openxmlformats.org/officeDocument/2006/relationships/image" Target="../media/image63.jpeg"/><Relationship Id="rId4" Type="http://schemas.openxmlformats.org/officeDocument/2006/relationships/image" Target="../media/image58.jpeg"/><Relationship Id="rId9" Type="http://schemas.openxmlformats.org/officeDocument/2006/relationships/image" Target="../media/image62.jpeg"/></Relationships>
</file>

<file path=ppt/slides/_rels/slide16.xml.rels><?xml version="1.0" encoding="UTF-8" standalone="yes"?>
<Relationships xmlns="http://schemas.openxmlformats.org/package/2006/relationships"><Relationship Id="rId3" Type="http://schemas.openxmlformats.org/officeDocument/2006/relationships/hyperlink" Target="https://fr.m.wikipedia.org/wiki/Fichier:Senlis_(60),_mus%C3%A9e_d'art_et_d'arch%C3%A9ologie,_S%C3%A9raphine_Louis,_L'arbre_de_Paradis_(1928-30).jp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17.xml.rels><?xml version="1.0" encoding="UTF-8" standalone="yes"?>
<Relationships xmlns="http://schemas.openxmlformats.org/package/2006/relationships"><Relationship Id="rId3" Type="http://schemas.openxmlformats.org/officeDocument/2006/relationships/hyperlink" Target="https://commons.wikimedia.org/wiki/File:Klimt_Tree_of_Life_1909.jpg" TargetMode="External"/><Relationship Id="rId2" Type="http://schemas.openxmlformats.org/officeDocument/2006/relationships/image" Target="../media/image65.jpg"/><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hyperlink" Target="https://cdn.reseau-canope.fr/archivage/valid/contenus-associes-dossier-pedagogique-N-9726-21028.pdf"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7.jpg"/><Relationship Id="rId7" Type="http://schemas.openxmlformats.org/officeDocument/2006/relationships/hyperlink" Target="https://fr.wikipedia.org/wiki/Henri_Rousseau#/media/Fichier:Rousseau-Hungry-Lion.jpg"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hyperlink" Target="https://commons.wikimedia.org/wiki/File:Henri_Rousseau_-_Combat_of_a_Tiger_and_a_Buffalo.jpg" TargetMode="External"/><Relationship Id="rId4" Type="http://schemas.openxmlformats.org/officeDocument/2006/relationships/hyperlink" Target="https://medias.fondationcartier.com/fondation/documents/press/DP-ARBRES-FR.pdf?mtime=20200817125147&amp;focal=none"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75.jpg"/><Relationship Id="rId13" Type="http://schemas.openxmlformats.org/officeDocument/2006/relationships/image" Target="../media/image78.png"/><Relationship Id="rId3" Type="http://schemas.openxmlformats.org/officeDocument/2006/relationships/image" Target="../media/image70.png"/><Relationship Id="rId7" Type="http://schemas.openxmlformats.org/officeDocument/2006/relationships/image" Target="../media/image74.jpg"/><Relationship Id="rId12"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3.png"/><Relationship Id="rId11" Type="http://schemas.microsoft.com/office/2007/relationships/hdphoto" Target="../media/hdphoto3.wdp"/><Relationship Id="rId5" Type="http://schemas.openxmlformats.org/officeDocument/2006/relationships/image" Target="../media/image72.png"/><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hyperlink" Target="https://fr.vecteezy.com/vecteur-libre/arbr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www.festival-livre-rouen.fr/festival/les-concours/" TargetMode="Externa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1.jpg"/><Relationship Id="rId5" Type="http://schemas.openxmlformats.org/officeDocument/2006/relationships/hyperlink" Target="https://fr.wikipedia.org/wiki/La_Dame_%C3%A0_la_licorne#/media/Fichier:Paris_-_Mus%C3%A9e_de_Cluny_-_La_Dame_%C3%A0_la_licorne_-_Le_Toucher_-_001.jpg" TargetMode="External"/><Relationship Id="rId4" Type="http://schemas.openxmlformats.org/officeDocument/2006/relationships/image" Target="../media/image80.jpeg"/></Relationships>
</file>

<file path=ppt/slides/_rels/slide21.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jpeg"/></Relationships>
</file>

<file path=ppt/slides/_rels/slide22.xml.rels><?xml version="1.0" encoding="UTF-8" standalone="yes"?>
<Relationships xmlns="http://schemas.openxmlformats.org/package/2006/relationships"><Relationship Id="rId3" Type="http://schemas.openxmlformats.org/officeDocument/2006/relationships/image" Target="../media/image87.jpg"/><Relationship Id="rId7" Type="http://schemas.openxmlformats.org/officeDocument/2006/relationships/image" Target="../media/image91.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23.xml.rels><?xml version="1.0" encoding="UTF-8" standalone="yes"?>
<Relationships xmlns="http://schemas.openxmlformats.org/package/2006/relationships"><Relationship Id="rId8" Type="http://schemas.openxmlformats.org/officeDocument/2006/relationships/hyperlink" Target="https://www.vogue.de/kultur/galerie/highlights-tim-walker-ausstellung" TargetMode="External"/><Relationship Id="rId3" Type="http://schemas.openxmlformats.org/officeDocument/2006/relationships/image" Target="../media/image92.jpeg"/><Relationship Id="rId7" Type="http://schemas.openxmlformats.org/officeDocument/2006/relationships/image" Target="../media/image94.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fr.wikipedia.org/wiki/Fichier:Invendus_Bottes_Lilian_Bourgeat.jpg" TargetMode="External"/><Relationship Id="rId5" Type="http://schemas.openxmlformats.org/officeDocument/2006/relationships/hyperlink" Target="https://www.moma.org/collection/works/96847" TargetMode="External"/><Relationship Id="rId4" Type="http://schemas.openxmlformats.org/officeDocument/2006/relationships/image" Target="../media/image93.jpeg"/><Relationship Id="rId9" Type="http://schemas.openxmlformats.org/officeDocument/2006/relationships/image" Target="../media/image95.jpeg"/></Relationships>
</file>

<file path=ppt/slides/_rels/slide24.xml.rels><?xml version="1.0" encoding="UTF-8" standalone="yes"?>
<Relationships xmlns="http://schemas.openxmlformats.org/package/2006/relationships"><Relationship Id="rId8" Type="http://schemas.openxmlformats.org/officeDocument/2006/relationships/image" Target="../media/image99.jpg"/><Relationship Id="rId3" Type="http://schemas.openxmlformats.org/officeDocument/2006/relationships/image" Target="../media/image96.jpg"/><Relationship Id="rId7" Type="http://schemas.openxmlformats.org/officeDocument/2006/relationships/image" Target="../media/image98.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creapills.com/photographie-foret-enchantee-neil-burnell-20190111" TargetMode="External"/><Relationship Id="rId5" Type="http://schemas.openxmlformats.org/officeDocument/2006/relationships/image" Target="../media/image97.jpg"/><Relationship Id="rId4" Type="http://schemas.openxmlformats.org/officeDocument/2006/relationships/hyperlink" Target="https://gorgedecoaticook.qc.ca/evenement/ouverture-camping-parc-de-gorge-de-coaticook/fermeture-foresta-lumina-parc-gorge-coaticoo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12"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g"/><Relationship Id="rId11" Type="http://schemas.openxmlformats.org/officeDocument/2006/relationships/image" Target="../media/image17.jpeg"/><Relationship Id="rId5" Type="http://schemas.openxmlformats.org/officeDocument/2006/relationships/image" Target="../media/image11.jp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eg"/><Relationship Id="rId9" Type="http://schemas.openxmlformats.org/officeDocument/2006/relationships/image" Target="../media/image33.jpg"/></Relationships>
</file>

<file path=ppt/slides/_rels/slide9.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30145" t="16010" r="30337" b="43999"/>
          <a:stretch/>
        </p:blipFill>
        <p:spPr>
          <a:xfrm>
            <a:off x="0" y="-408594"/>
            <a:ext cx="12266841" cy="7200092"/>
          </a:xfrm>
          <a:prstGeom prst="rect">
            <a:avLst/>
          </a:prstGeom>
        </p:spPr>
      </p:pic>
      <p:sp>
        <p:nvSpPr>
          <p:cNvPr id="3" name="Rectangle 2"/>
          <p:cNvSpPr/>
          <p:nvPr/>
        </p:nvSpPr>
        <p:spPr>
          <a:xfrm>
            <a:off x="465513" y="1795551"/>
            <a:ext cx="3607724" cy="17290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b="1" dirty="0" smtClean="0"/>
          </a:p>
          <a:p>
            <a:pPr algn="ctr"/>
            <a:r>
              <a:rPr lang="fr-FR" b="1" dirty="0" smtClean="0"/>
              <a:t>Dossier d’accompagnement</a:t>
            </a:r>
          </a:p>
          <a:p>
            <a:pPr algn="ctr"/>
            <a:r>
              <a:rPr lang="fr-FR" b="1" dirty="0" smtClean="0"/>
              <a:t> pour le concours d’affiche 2021/2022</a:t>
            </a:r>
          </a:p>
          <a:p>
            <a:pPr algn="ctr"/>
            <a:r>
              <a:rPr lang="fr-FR" b="1" dirty="0" smtClean="0"/>
              <a:t>"La forêt des contes"</a:t>
            </a:r>
          </a:p>
          <a:p>
            <a:pPr algn="ctr"/>
            <a:endParaRPr lang="fr-FR" dirty="0"/>
          </a:p>
        </p:txBody>
      </p:sp>
      <p:sp>
        <p:nvSpPr>
          <p:cNvPr id="4" name="Rectangle 3"/>
          <p:cNvSpPr/>
          <p:nvPr/>
        </p:nvSpPr>
        <p:spPr>
          <a:xfrm>
            <a:off x="10083338" y="5328458"/>
            <a:ext cx="2427316" cy="73983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200" b="1" dirty="0" smtClean="0"/>
          </a:p>
          <a:p>
            <a:pPr algn="ctr"/>
            <a:endParaRPr lang="fr-FR" sz="1200" b="1" dirty="0"/>
          </a:p>
          <a:p>
            <a:pPr algn="ctr"/>
            <a:r>
              <a:rPr lang="fr-FR" sz="1200" b="1" dirty="0" smtClean="0"/>
              <a:t>" </a:t>
            </a:r>
            <a:r>
              <a:rPr lang="fr-FR" sz="1200" b="1" dirty="0" smtClean="0"/>
              <a:t>La forêt de travers</a:t>
            </a:r>
            <a:r>
              <a:rPr lang="fr-FR" sz="1200" b="1" dirty="0" smtClean="0"/>
              <a:t> "</a:t>
            </a:r>
            <a:endParaRPr lang="fr-FR" sz="1200" b="1" dirty="0" smtClean="0"/>
          </a:p>
          <a:p>
            <a:pPr algn="ctr"/>
            <a:r>
              <a:rPr lang="fr-FR" sz="1200" b="1" dirty="0" smtClean="0"/>
              <a:t>Françoise Rogier</a:t>
            </a:r>
          </a:p>
          <a:p>
            <a:pPr algn="ctr"/>
            <a:r>
              <a:rPr lang="fr-FR" sz="1200" b="1" dirty="0" smtClean="0"/>
              <a:t>Edition A pas de loups</a:t>
            </a:r>
          </a:p>
          <a:p>
            <a:pPr algn="ctr"/>
            <a:endParaRPr lang="fr-FR" sz="1200" b="1" dirty="0" smtClean="0"/>
          </a:p>
          <a:p>
            <a:pPr algn="ctr"/>
            <a:endParaRPr lang="fr-FR" dirty="0"/>
          </a:p>
        </p:txBody>
      </p:sp>
    </p:spTree>
    <p:extLst>
      <p:ext uri="{BB962C8B-B14F-4D97-AF65-F5344CB8AC3E}">
        <p14:creationId xmlns:p14="http://schemas.microsoft.com/office/powerpoint/2010/main" val="65176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8981" y="515566"/>
            <a:ext cx="4382067" cy="5758774"/>
          </a:xfrm>
          <a:prstGeom prst="rect">
            <a:avLst/>
          </a:prstGeom>
          <a:ln>
            <a:solidFill>
              <a:schemeClr val="tx1">
                <a:lumMod val="65000"/>
                <a:lumOff val="35000"/>
              </a:schemeClr>
            </a:solidFill>
          </a:ln>
        </p:spPr>
      </p:pic>
      <p:sp>
        <p:nvSpPr>
          <p:cNvPr id="2" name="ZoneTexte 1"/>
          <p:cNvSpPr txBox="1"/>
          <p:nvPr/>
        </p:nvSpPr>
        <p:spPr>
          <a:xfrm>
            <a:off x="8229601" y="5429839"/>
            <a:ext cx="2196627" cy="923330"/>
          </a:xfrm>
          <a:prstGeom prst="rect">
            <a:avLst/>
          </a:prstGeom>
          <a:noFill/>
        </p:spPr>
        <p:txBody>
          <a:bodyPr wrap="none" rtlCol="0">
            <a:spAutoFit/>
          </a:bodyPr>
          <a:lstStyle/>
          <a:p>
            <a:r>
              <a:rPr lang="fr-FR" dirty="0" smtClean="0"/>
              <a:t>Dessine-moi un arbre</a:t>
            </a:r>
          </a:p>
          <a:p>
            <a:r>
              <a:rPr lang="fr-FR" dirty="0" smtClean="0"/>
              <a:t>Sylvie Mouton</a:t>
            </a:r>
          </a:p>
          <a:p>
            <a:r>
              <a:rPr lang="fr-FR" dirty="0" smtClean="0"/>
              <a:t>Editions Mango</a:t>
            </a:r>
            <a:endParaRPr lang="fr-FR" dirty="0"/>
          </a:p>
        </p:txBody>
      </p:sp>
    </p:spTree>
    <p:extLst>
      <p:ext uri="{BB962C8B-B14F-4D97-AF65-F5344CB8AC3E}">
        <p14:creationId xmlns:p14="http://schemas.microsoft.com/office/powerpoint/2010/main" val="30444442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1744" y="0"/>
            <a:ext cx="11762017" cy="6894195"/>
          </a:xfrm>
          <a:prstGeom prst="rect">
            <a:avLst/>
          </a:prstGeom>
          <a:noFill/>
        </p:spPr>
        <p:txBody>
          <a:bodyPr wrap="square" rtlCol="0">
            <a:spAutoFit/>
          </a:bodyPr>
          <a:lstStyle/>
          <a:p>
            <a:r>
              <a:rPr lang="fr-FR" sz="2800" b="1" dirty="0" smtClean="0"/>
              <a:t>2b. Apprendre </a:t>
            </a:r>
            <a:r>
              <a:rPr lang="fr-FR" sz="2800" b="1" dirty="0"/>
              <a:t>à dessiner</a:t>
            </a:r>
            <a:r>
              <a:rPr lang="fr-FR" sz="2800" b="1" dirty="0" smtClean="0"/>
              <a:t> la forêt</a:t>
            </a:r>
            <a:endParaRPr lang="fr-FR" dirty="0" smtClean="0"/>
          </a:p>
          <a:p>
            <a:pPr algn="just"/>
            <a:endParaRPr lang="fr-FR" dirty="0"/>
          </a:p>
          <a:p>
            <a:pPr algn="just"/>
            <a:endParaRPr lang="fr-FR" dirty="0" smtClean="0"/>
          </a:p>
          <a:p>
            <a:pPr algn="just"/>
            <a:endParaRPr lang="fr-FR" dirty="0" smtClean="0"/>
          </a:p>
          <a:p>
            <a:pPr algn="just"/>
            <a:endParaRPr lang="fr-FR" dirty="0" smtClean="0"/>
          </a:p>
          <a:p>
            <a:pPr algn="just"/>
            <a:endParaRPr lang="fr-FR" dirty="0" smtClean="0"/>
          </a:p>
          <a:p>
            <a:pPr algn="just"/>
            <a:endParaRPr lang="fr-FR" dirty="0" smtClean="0"/>
          </a:p>
          <a:p>
            <a:pPr algn="just"/>
            <a:endParaRPr lang="fr-FR" dirty="0" smtClean="0"/>
          </a:p>
          <a:p>
            <a:pPr algn="just"/>
            <a:endParaRPr lang="fr-FR" dirty="0" smtClean="0"/>
          </a:p>
          <a:p>
            <a:pPr algn="just"/>
            <a:endParaRPr lang="fr-FR" dirty="0" smtClean="0"/>
          </a:p>
          <a:p>
            <a:pPr algn="just"/>
            <a:r>
              <a:rPr lang="fr-FR" dirty="0" smtClean="0"/>
              <a:t>La ligne d’horizon → Les photographies de </a:t>
            </a:r>
            <a:r>
              <a:rPr lang="fr-FR" dirty="0" err="1" smtClean="0"/>
              <a:t>Zander</a:t>
            </a:r>
            <a:r>
              <a:rPr lang="fr-FR" dirty="0" smtClean="0"/>
              <a:t> Olsen permettront aux élèves de comprendre la ligne d’horizon. Cet artiste crée </a:t>
            </a:r>
            <a:r>
              <a:rPr lang="fr-FR" dirty="0"/>
              <a:t>un effet troublant qui lie les arbres </a:t>
            </a:r>
            <a:r>
              <a:rPr lang="fr-FR" dirty="0" smtClean="0"/>
              <a:t>à </a:t>
            </a:r>
            <a:r>
              <a:rPr lang="fr-FR" dirty="0"/>
              <a:t>la ligne </a:t>
            </a:r>
            <a:r>
              <a:rPr lang="fr-FR" dirty="0" smtClean="0"/>
              <a:t>d’horizon. Pour </a:t>
            </a:r>
            <a:r>
              <a:rPr lang="fr-FR" dirty="0"/>
              <a:t>parvenir à ce résultat</a:t>
            </a:r>
            <a:r>
              <a:rPr lang="fr-FR" dirty="0" smtClean="0"/>
              <a:t>, </a:t>
            </a:r>
            <a:r>
              <a:rPr lang="fr-FR" dirty="0"/>
              <a:t>après avoir choisi l’angle </a:t>
            </a:r>
            <a:r>
              <a:rPr lang="fr-FR" dirty="0" smtClean="0"/>
              <a:t>de vue de ses photographies, il  entoure les troncs avec des rubans </a:t>
            </a:r>
            <a:r>
              <a:rPr lang="fr-FR" dirty="0"/>
              <a:t>jusqu’au niveau de </a:t>
            </a:r>
            <a:r>
              <a:rPr lang="fr-FR" dirty="0" smtClean="0"/>
              <a:t>la ligne d’horizon.</a:t>
            </a:r>
          </a:p>
          <a:p>
            <a:pPr algn="just"/>
            <a:r>
              <a:rPr lang="fr-FR" dirty="0" smtClean="0"/>
              <a:t>Les plans (</a:t>
            </a:r>
            <a:r>
              <a:rPr lang="fr-FR" i="1" dirty="0" smtClean="0"/>
              <a:t>Posters pédagogiques à télécharger gratuitement /</a:t>
            </a:r>
            <a:r>
              <a:rPr lang="en-US" i="1" dirty="0" err="1" smtClean="0"/>
              <a:t>Fondation</a:t>
            </a:r>
            <a:r>
              <a:rPr lang="en-US" i="1" dirty="0" smtClean="0"/>
              <a:t> Good Planet &amp; Yann </a:t>
            </a:r>
            <a:r>
              <a:rPr lang="en-US" i="1" dirty="0" err="1" smtClean="0"/>
              <a:t>Arthus</a:t>
            </a:r>
            <a:r>
              <a:rPr lang="en-US" i="1" dirty="0" smtClean="0"/>
              <a:t>-Bertrand</a:t>
            </a:r>
            <a:r>
              <a:rPr lang="en-US" dirty="0" smtClean="0"/>
              <a:t>)</a:t>
            </a:r>
            <a:r>
              <a:rPr lang="fr-FR" dirty="0" smtClean="0"/>
              <a:t>→ Les arbres au </a:t>
            </a:r>
            <a:r>
              <a:rPr lang="fr-FR" b="1" dirty="0" smtClean="0"/>
              <a:t>premier plan (un mot à enseigner) </a:t>
            </a:r>
            <a:r>
              <a:rPr lang="fr-FR" dirty="0" smtClean="0"/>
              <a:t>sont </a:t>
            </a:r>
            <a:r>
              <a:rPr lang="fr-FR" b="1" i="1" dirty="0" smtClean="0"/>
              <a:t>plus gros </a:t>
            </a:r>
            <a:r>
              <a:rPr lang="fr-FR" dirty="0" smtClean="0"/>
              <a:t>et sont </a:t>
            </a:r>
            <a:r>
              <a:rPr lang="fr-FR" b="1" i="1" dirty="0" smtClean="0"/>
              <a:t>plantés</a:t>
            </a:r>
            <a:r>
              <a:rPr lang="fr-FR" b="1" i="1" dirty="0"/>
              <a:t> </a:t>
            </a:r>
            <a:r>
              <a:rPr lang="fr-FR" b="1" i="1" dirty="0" smtClean="0"/>
              <a:t>en bas </a:t>
            </a:r>
            <a:r>
              <a:rPr lang="fr-FR" dirty="0" smtClean="0"/>
              <a:t>de la « bande terre », ils sont </a:t>
            </a:r>
            <a:r>
              <a:rPr lang="fr-FR" b="1" i="1" dirty="0" smtClean="0"/>
              <a:t>entiers</a:t>
            </a:r>
            <a:r>
              <a:rPr lang="fr-FR" dirty="0" smtClean="0"/>
              <a:t> ; plus l’on s’éloigne de ce premier plan, plus les arbres paraissent</a:t>
            </a:r>
            <a:r>
              <a:rPr lang="fr-FR" b="1" i="1" dirty="0" smtClean="0"/>
              <a:t> fins </a:t>
            </a:r>
            <a:r>
              <a:rPr lang="fr-FR" dirty="0" smtClean="0"/>
              <a:t>et plus ils sont </a:t>
            </a:r>
            <a:r>
              <a:rPr lang="fr-FR" b="1" i="1" dirty="0" smtClean="0"/>
              <a:t>plantés haut </a:t>
            </a:r>
            <a:r>
              <a:rPr lang="fr-FR" dirty="0" smtClean="0"/>
              <a:t>dans la « bande terre », ils sont </a:t>
            </a:r>
            <a:r>
              <a:rPr lang="fr-FR" b="1" i="1" dirty="0" smtClean="0"/>
              <a:t>en partie cachés</a:t>
            </a:r>
            <a:r>
              <a:rPr lang="fr-FR" dirty="0" smtClean="0"/>
              <a:t> par ceux occupant les plans précédents. </a:t>
            </a:r>
          </a:p>
          <a:p>
            <a:pPr algn="just"/>
            <a:r>
              <a:rPr lang="fr-FR" b="1" dirty="0" smtClean="0"/>
              <a:t>Recherche collective d’une procédure de dessin :</a:t>
            </a:r>
            <a:endParaRPr lang="fr-FR" b="1" dirty="0"/>
          </a:p>
          <a:p>
            <a:pPr algn="just"/>
            <a:r>
              <a:rPr lang="fr-FR" dirty="0" smtClean="0"/>
              <a:t>Dessiner la ligne d’horizon ( environ au 1/3 de la feuille)</a:t>
            </a:r>
          </a:p>
          <a:p>
            <a:pPr algn="just"/>
            <a:r>
              <a:rPr lang="fr-FR" dirty="0" smtClean="0"/>
              <a:t>Dessiner les arbres du premier plan en bas de la bande terre, ils sont entiers. </a:t>
            </a:r>
          </a:p>
          <a:p>
            <a:pPr algn="just"/>
            <a:r>
              <a:rPr lang="fr-FR" dirty="0" smtClean="0"/>
              <a:t>Dessiner les arbres du deuxième plan puis du troisième plan etc…</a:t>
            </a:r>
            <a:r>
              <a:rPr lang="fr-FR" dirty="0"/>
              <a:t> </a:t>
            </a:r>
            <a:r>
              <a:rPr lang="fr-FR" dirty="0" smtClean="0"/>
              <a:t>Les troncs sont </a:t>
            </a:r>
            <a:r>
              <a:rPr lang="fr-FR" dirty="0"/>
              <a:t>de plus en plus </a:t>
            </a:r>
            <a:r>
              <a:rPr lang="fr-FR" dirty="0" smtClean="0"/>
              <a:t>fins, ils </a:t>
            </a:r>
            <a:r>
              <a:rPr lang="fr-FR" dirty="0"/>
              <a:t>sont implantés de plus en plus haut dans la </a:t>
            </a:r>
            <a:r>
              <a:rPr lang="fr-FR" dirty="0" smtClean="0"/>
              <a:t>bande terre et ils ne sont plus entiers car en partie cachés par ceux des plans précédents. </a:t>
            </a:r>
          </a:p>
          <a:p>
            <a:pPr algn="just"/>
            <a:r>
              <a:rPr lang="fr-FR" dirty="0" smtClean="0"/>
              <a:t>A noter qu’</a:t>
            </a:r>
            <a:r>
              <a:rPr lang="fr-FR" b="1" dirty="0" smtClean="0"/>
              <a:t>en collage</a:t>
            </a:r>
            <a:r>
              <a:rPr lang="fr-FR" dirty="0" smtClean="0"/>
              <a:t>, on procède à l’inverse : on colle au niveau de la ligne d’horizon les arbres du dernier plan (les plus fins) puis on remonte dans les plans jusqu’aux arbres du premier plan ( les plus gros) collés en bas de la feuille.</a:t>
            </a:r>
            <a:endParaRPr lang="fr-FR" dirty="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5644" y="1723794"/>
            <a:ext cx="1574766" cy="1181410"/>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5797" y="1728170"/>
            <a:ext cx="1573476" cy="1177034"/>
          </a:xfrm>
          <a:prstGeom prst="rect">
            <a:avLst/>
          </a:prstGeom>
        </p:spPr>
      </p:pic>
      <p:graphicFrame>
        <p:nvGraphicFramePr>
          <p:cNvPr id="6" name="Tableau 5"/>
          <p:cNvGraphicFramePr>
            <a:graphicFrameLocks noGrp="1"/>
          </p:cNvGraphicFramePr>
          <p:nvPr>
            <p:extLst/>
          </p:nvPr>
        </p:nvGraphicFramePr>
        <p:xfrm>
          <a:off x="50138" y="373930"/>
          <a:ext cx="11893623" cy="2133600"/>
        </p:xfrm>
        <a:graphic>
          <a:graphicData uri="http://schemas.openxmlformats.org/drawingml/2006/table">
            <a:tbl>
              <a:tblPr firstRow="1" bandRow="1">
                <a:tableStyleId>{5940675A-B579-460E-94D1-54222C63F5DA}</a:tableStyleId>
              </a:tblPr>
              <a:tblGrid>
                <a:gridCol w="1550243">
                  <a:extLst>
                    <a:ext uri="{9D8B030D-6E8A-4147-A177-3AD203B41FA5}">
                      <a16:colId xmlns:a16="http://schemas.microsoft.com/office/drawing/2014/main" val="3545068129"/>
                    </a:ext>
                  </a:extLst>
                </a:gridCol>
                <a:gridCol w="10343380">
                  <a:extLst>
                    <a:ext uri="{9D8B030D-6E8A-4147-A177-3AD203B41FA5}">
                      <a16:colId xmlns:a16="http://schemas.microsoft.com/office/drawing/2014/main" val="3493183042"/>
                    </a:ext>
                  </a:extLst>
                </a:gridCol>
              </a:tblGrid>
              <a:tr h="2094973">
                <a:tc>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just"/>
                      <a:r>
                        <a:rPr lang="fr-FR" sz="1600" dirty="0" smtClean="0"/>
                        <a:t>Représenter une forêt </a:t>
                      </a:r>
                      <a:r>
                        <a:rPr lang="fr-FR" sz="1600" b="1" dirty="0" smtClean="0"/>
                        <a:t>en donnant l'illusion de la profondeur</a:t>
                      </a:r>
                      <a:r>
                        <a:rPr lang="fr-FR" sz="1600" dirty="0" smtClean="0"/>
                        <a:t> est une tâche difficile qui exige de maîtriser la représentation des plans. Spontanément, les jeunes enfants dessinent des « forêts linéaires »; les</a:t>
                      </a:r>
                      <a:r>
                        <a:rPr lang="fr-FR" sz="1600" baseline="0" dirty="0" smtClean="0"/>
                        <a:t> </a:t>
                      </a:r>
                      <a:r>
                        <a:rPr lang="fr-FR" sz="1600" dirty="0" smtClean="0"/>
                        <a:t>arbres sont alignés sur une horizontale dans le bas de la feuille, une bande bleue</a:t>
                      </a:r>
                      <a:r>
                        <a:rPr lang="fr-FR" sz="1600" baseline="0" dirty="0" smtClean="0"/>
                        <a:t> en haut de la feuille représente le ciel. </a:t>
                      </a:r>
                      <a:r>
                        <a:rPr lang="fr-FR" sz="1600" dirty="0" smtClean="0"/>
                        <a:t>Pour faire évoluer ces représentations, on proposera aux élèves à observer des photographies afin de dégager quelques notions qui permettront de donner cette illusion de profondeur dans les productions.</a:t>
                      </a:r>
                    </a:p>
                    <a:p>
                      <a:pPr algn="just"/>
                      <a:endParaRPr lang="fr-FR" dirty="0" smtClean="0"/>
                    </a:p>
                    <a:p>
                      <a:pPr algn="just"/>
                      <a:endParaRPr lang="fr-FR" dirty="0" smtClean="0"/>
                    </a:p>
                    <a:p>
                      <a:pPr algn="just"/>
                      <a:endParaRPr lang="fr-FR" baseline="0" dirty="0" smtClean="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90370537"/>
                  </a:ext>
                </a:extLst>
              </a:tr>
            </a:tbl>
          </a:graphicData>
        </a:graphic>
      </p:graphicFrame>
      <p:pic>
        <p:nvPicPr>
          <p:cNvPr id="9" name="Image 8"/>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71480" t="60139" r="1814" b="25390"/>
          <a:stretch/>
        </p:blipFill>
        <p:spPr>
          <a:xfrm>
            <a:off x="285749" y="523609"/>
            <a:ext cx="1328965" cy="1065230"/>
          </a:xfrm>
          <a:prstGeom prst="rect">
            <a:avLst/>
          </a:prstGeom>
          <a:ln>
            <a:solidFill>
              <a:schemeClr val="accent1"/>
            </a:solidFill>
          </a:ln>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0116" y="1728171"/>
            <a:ext cx="951406" cy="1199251"/>
          </a:xfrm>
          <a:prstGeom prst="rect">
            <a:avLst/>
          </a:prstGeom>
        </p:spPr>
      </p:pic>
      <p:pic>
        <p:nvPicPr>
          <p:cNvPr id="11" name="Imag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4802" y="1738518"/>
            <a:ext cx="959402" cy="1199251"/>
          </a:xfrm>
          <a:prstGeom prst="rect">
            <a:avLst/>
          </a:prstGeom>
        </p:spPr>
      </p:pic>
      <p:pic>
        <p:nvPicPr>
          <p:cNvPr id="12" name="Imag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749" y="1728172"/>
            <a:ext cx="956125" cy="1199251"/>
          </a:xfrm>
          <a:prstGeom prst="rect">
            <a:avLst/>
          </a:prstGeom>
        </p:spPr>
      </p:pic>
      <p:pic>
        <p:nvPicPr>
          <p:cNvPr id="13" name="Imag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21713" y="1738518"/>
            <a:ext cx="1597713" cy="1177034"/>
          </a:xfrm>
          <a:prstGeom prst="rect">
            <a:avLst/>
          </a:prstGeom>
        </p:spPr>
      </p:pic>
      <p:pic>
        <p:nvPicPr>
          <p:cNvPr id="5" name="Imag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98068" y="1738518"/>
            <a:ext cx="943197" cy="1188904"/>
          </a:xfrm>
          <a:prstGeom prst="rect">
            <a:avLst/>
          </a:prstGeom>
        </p:spPr>
      </p:pic>
      <p:pic>
        <p:nvPicPr>
          <p:cNvPr id="7" name="Imag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15696" y="1728170"/>
            <a:ext cx="955403" cy="1199251"/>
          </a:xfrm>
          <a:prstGeom prst="rect">
            <a:avLst/>
          </a:prstGeom>
        </p:spPr>
      </p:pic>
      <p:pic>
        <p:nvPicPr>
          <p:cNvPr id="8" name="Image 7"/>
          <p:cNvPicPr>
            <a:picLocks noChangeAspect="1"/>
          </p:cNvPicPr>
          <p:nvPr/>
        </p:nvPicPr>
        <p:blipFill rotWithShape="1">
          <a:blip r:embed="rId13" cstate="print">
            <a:extLst>
              <a:ext uri="{28A0092B-C50C-407E-A947-70E740481C1C}">
                <a14:useLocalDpi xmlns:a14="http://schemas.microsoft.com/office/drawing/2010/main" val="0"/>
              </a:ext>
            </a:extLst>
          </a:blip>
          <a:srcRect l="3371" t="5562" r="2870" b="4056"/>
          <a:stretch/>
        </p:blipFill>
        <p:spPr>
          <a:xfrm>
            <a:off x="10443762" y="1731644"/>
            <a:ext cx="1562927" cy="1149816"/>
          </a:xfrm>
          <a:prstGeom prst="rect">
            <a:avLst/>
          </a:prstGeom>
        </p:spPr>
      </p:pic>
    </p:spTree>
    <p:extLst>
      <p:ext uri="{BB962C8B-B14F-4D97-AF65-F5344CB8AC3E}">
        <p14:creationId xmlns:p14="http://schemas.microsoft.com/office/powerpoint/2010/main" val="8704198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t="6682" r="-1108"/>
          <a:stretch/>
        </p:blipFill>
        <p:spPr>
          <a:xfrm>
            <a:off x="85887" y="1583702"/>
            <a:ext cx="4109039" cy="379245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315" y="1583702"/>
            <a:ext cx="3792456" cy="3792456"/>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0548" y="1583702"/>
            <a:ext cx="3792456" cy="3792456"/>
          </a:xfrm>
          <a:prstGeom prst="rect">
            <a:avLst/>
          </a:prstGeom>
        </p:spPr>
      </p:pic>
      <p:sp>
        <p:nvSpPr>
          <p:cNvPr id="2" name="Rectangle 1"/>
          <p:cNvSpPr/>
          <p:nvPr/>
        </p:nvSpPr>
        <p:spPr>
          <a:xfrm>
            <a:off x="85887" y="438050"/>
            <a:ext cx="12265451" cy="707886"/>
          </a:xfrm>
          <a:prstGeom prst="rect">
            <a:avLst/>
          </a:prstGeom>
        </p:spPr>
        <p:txBody>
          <a:bodyPr wrap="square">
            <a:spAutoFit/>
          </a:bodyPr>
          <a:lstStyle/>
          <a:p>
            <a:r>
              <a:rPr lang="fr-FR" sz="2000" dirty="0"/>
              <a:t>Dessiner des arbres sur deux ou trois plans : </a:t>
            </a:r>
            <a:endParaRPr lang="fr-FR" sz="2000" dirty="0" smtClean="0"/>
          </a:p>
          <a:p>
            <a:r>
              <a:rPr lang="fr-FR" sz="2000" dirty="0" smtClean="0"/>
              <a:t>un </a:t>
            </a:r>
            <a:r>
              <a:rPr lang="fr-FR" sz="2000" dirty="0"/>
              <a:t>premier pas dans la représentation d’une forêt ! </a:t>
            </a:r>
          </a:p>
        </p:txBody>
      </p:sp>
      <p:sp>
        <p:nvSpPr>
          <p:cNvPr id="4" name="ZoneTexte 3"/>
          <p:cNvSpPr txBox="1"/>
          <p:nvPr/>
        </p:nvSpPr>
        <p:spPr>
          <a:xfrm>
            <a:off x="171451" y="5553075"/>
            <a:ext cx="11871554" cy="646331"/>
          </a:xfrm>
          <a:prstGeom prst="rect">
            <a:avLst/>
          </a:prstGeom>
          <a:noFill/>
        </p:spPr>
        <p:txBody>
          <a:bodyPr wrap="square" rtlCol="0">
            <a:spAutoFit/>
          </a:bodyPr>
          <a:lstStyle/>
          <a:p>
            <a:r>
              <a:rPr lang="fr-FR" dirty="0" smtClean="0"/>
              <a:t>Dessins réalisés par des élèves de CP après observation et analyse d’une photographie présentant un paysage de prairie avec des arbres. </a:t>
            </a:r>
            <a:endParaRPr lang="fr-FR" dirty="0"/>
          </a:p>
        </p:txBody>
      </p:sp>
    </p:spTree>
    <p:extLst>
      <p:ext uri="{BB962C8B-B14F-4D97-AF65-F5344CB8AC3E}">
        <p14:creationId xmlns:p14="http://schemas.microsoft.com/office/powerpoint/2010/main" val="29266538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9530" y="224909"/>
            <a:ext cx="11484820" cy="954107"/>
          </a:xfrm>
          <a:prstGeom prst="rect">
            <a:avLst/>
          </a:prstGeom>
        </p:spPr>
        <p:txBody>
          <a:bodyPr wrap="square">
            <a:spAutoFit/>
          </a:bodyPr>
          <a:lstStyle/>
          <a:p>
            <a:pPr lvl="0"/>
            <a:r>
              <a:rPr lang="fr-FR" sz="2800" b="1" dirty="0" smtClean="0"/>
              <a:t>3. Dessiner </a:t>
            </a:r>
            <a:r>
              <a:rPr lang="fr-FR" sz="2800" b="1" dirty="0"/>
              <a:t>des arbres et la </a:t>
            </a:r>
            <a:r>
              <a:rPr lang="fr-FR" sz="2800" b="1" dirty="0" smtClean="0"/>
              <a:t>forêt</a:t>
            </a:r>
          </a:p>
          <a:p>
            <a:pPr lvl="0"/>
            <a:r>
              <a:rPr lang="fr-FR" sz="2800" b="1" dirty="0" smtClean="0"/>
              <a:t>L’apport culturel</a:t>
            </a:r>
            <a:endParaRPr lang="fr-FR" sz="2800" b="1" dirty="0"/>
          </a:p>
        </p:txBody>
      </p:sp>
      <p:sp>
        <p:nvSpPr>
          <p:cNvPr id="3" name="Rectangle 2"/>
          <p:cNvSpPr/>
          <p:nvPr/>
        </p:nvSpPr>
        <p:spPr>
          <a:xfrm>
            <a:off x="521884" y="995567"/>
            <a:ext cx="11382375" cy="4801314"/>
          </a:xfrm>
          <a:prstGeom prst="rect">
            <a:avLst/>
          </a:prstGeom>
        </p:spPr>
        <p:txBody>
          <a:bodyPr wrap="square">
            <a:spAutoFit/>
          </a:bodyPr>
          <a:lstStyle/>
          <a:p>
            <a:endParaRPr lang="fr-FR" dirty="0">
              <a:latin typeface="Arial" panose="020B0604020202020204" pitchFamily="34" charset="0"/>
            </a:endParaRPr>
          </a:p>
          <a:p>
            <a:pPr algn="just"/>
            <a:endParaRPr lang="fr-FR" dirty="0"/>
          </a:p>
          <a:p>
            <a:pPr algn="just"/>
            <a:r>
              <a:rPr lang="fr-FR" dirty="0" smtClean="0"/>
              <a:t>L'enfant </a:t>
            </a:r>
            <a:r>
              <a:rPr lang="fr-FR" dirty="0"/>
              <a:t>qui observe des </a:t>
            </a:r>
            <a:r>
              <a:rPr lang="fr-FR" dirty="0" smtClean="0"/>
              <a:t>arbres, une forêt et </a:t>
            </a:r>
            <a:r>
              <a:rPr lang="fr-FR" dirty="0"/>
              <a:t>que </a:t>
            </a:r>
            <a:r>
              <a:rPr lang="fr-FR" dirty="0" smtClean="0"/>
              <a:t>l'on aide </a:t>
            </a:r>
            <a:r>
              <a:rPr lang="fr-FR" dirty="0"/>
              <a:t>à verbaliser ce qu'il </a:t>
            </a:r>
            <a:r>
              <a:rPr lang="fr-FR" dirty="0" smtClean="0"/>
              <a:t>voit et ressent, puis qui </a:t>
            </a:r>
            <a:r>
              <a:rPr lang="fr-FR" dirty="0"/>
              <a:t>dessine ce qu'il regarde, enrichit ses capacités </a:t>
            </a:r>
            <a:r>
              <a:rPr lang="fr-FR" dirty="0" smtClean="0"/>
              <a:t>d'expression. Ainsi, il est possible en menant une véritable éducation du regard  de lutter contre l’enracinement de stéréotypes qui appauvrissent l’imaginaire.</a:t>
            </a:r>
          </a:p>
          <a:p>
            <a:pPr algn="just"/>
            <a:r>
              <a:rPr lang="fr-FR" dirty="0" smtClean="0"/>
              <a:t>Mais apprendre à dessiner un arbre </a:t>
            </a:r>
            <a:r>
              <a:rPr lang="fr-FR" dirty="0"/>
              <a:t>et </a:t>
            </a:r>
            <a:r>
              <a:rPr lang="fr-FR" dirty="0" smtClean="0"/>
              <a:t>maîtriser la représentation des plans nécessaire à la réalisation d’une forêt n’est pas une fin en soi, cette aptitude qui naît de l’observation et d’une recherche de procédures pour dessiner doit servir </a:t>
            </a:r>
            <a:r>
              <a:rPr lang="fr-FR" dirty="0"/>
              <a:t>u</a:t>
            </a:r>
            <a:r>
              <a:rPr lang="fr-FR" dirty="0" smtClean="0"/>
              <a:t>ne expression personnelle qui se nourrit également d’apports culturels.</a:t>
            </a:r>
          </a:p>
          <a:p>
            <a:pPr algn="just"/>
            <a:r>
              <a:rPr lang="fr-FR" dirty="0" smtClean="0"/>
              <a:t>Comment les peintres, les illustrateurs représentent-ils les arbres, la forêt ? Quels sont les moyens </a:t>
            </a:r>
            <a:r>
              <a:rPr lang="fr-FR" dirty="0"/>
              <a:t>plastiques pour exprimer </a:t>
            </a:r>
            <a:r>
              <a:rPr lang="fr-FR" dirty="0" smtClean="0"/>
              <a:t>un </a:t>
            </a:r>
            <a:r>
              <a:rPr lang="fr-FR" dirty="0"/>
              <a:t>état d'âme ou simplement des </a:t>
            </a:r>
            <a:r>
              <a:rPr lang="fr-FR" dirty="0" smtClean="0"/>
              <a:t>sensations ?</a:t>
            </a:r>
          </a:p>
          <a:p>
            <a:pPr algn="just"/>
            <a:r>
              <a:rPr lang="fr-FR" dirty="0"/>
              <a:t>De quelle manière </a:t>
            </a:r>
            <a:r>
              <a:rPr lang="fr-FR" dirty="0" smtClean="0"/>
              <a:t>l'arbre, la forêt sont-ils </a:t>
            </a:r>
            <a:r>
              <a:rPr lang="fr-FR" dirty="0"/>
              <a:t>mis en </a:t>
            </a:r>
            <a:r>
              <a:rPr lang="fr-FR" dirty="0" smtClean="0"/>
              <a:t>scène</a:t>
            </a:r>
            <a:r>
              <a:rPr lang="fr-FR" dirty="0"/>
              <a:t>? → Réaliste, imaginaire, fantastique, poétique, stylisé</a:t>
            </a:r>
            <a:r>
              <a:rPr lang="fr-FR" dirty="0" smtClean="0"/>
              <a:t>...</a:t>
            </a:r>
          </a:p>
          <a:p>
            <a:pPr algn="just"/>
            <a:r>
              <a:rPr lang="fr-FR" dirty="0" smtClean="0"/>
              <a:t>Quelle </a:t>
            </a:r>
            <a:r>
              <a:rPr lang="fr-FR" dirty="0"/>
              <a:t>place </a:t>
            </a:r>
            <a:r>
              <a:rPr lang="fr-FR" dirty="0" smtClean="0"/>
              <a:t>occupe (nt) l’arbre (les arbres) </a:t>
            </a:r>
            <a:r>
              <a:rPr lang="fr-FR" dirty="0"/>
              <a:t>dans l'espace du </a:t>
            </a:r>
            <a:r>
              <a:rPr lang="fr-FR" dirty="0" smtClean="0"/>
              <a:t>tableau ? </a:t>
            </a:r>
            <a:r>
              <a:rPr lang="fr-FR" dirty="0"/>
              <a:t>→ Le point de vue, le cadrage, les lignes. Rôle des verticales, horizontales, courbes</a:t>
            </a:r>
            <a:r>
              <a:rPr lang="fr-FR" dirty="0" smtClean="0"/>
              <a:t>...</a:t>
            </a:r>
          </a:p>
          <a:p>
            <a:pPr algn="just"/>
            <a:r>
              <a:rPr lang="fr-FR" dirty="0" smtClean="0"/>
              <a:t>La </a:t>
            </a:r>
            <a:r>
              <a:rPr lang="fr-FR" dirty="0"/>
              <a:t>couleur </a:t>
            </a:r>
            <a:r>
              <a:rPr lang="fr-FR" dirty="0" smtClean="0"/>
              <a:t>utilisée : montrer des </a:t>
            </a:r>
            <a:r>
              <a:rPr lang="fr-FR" dirty="0"/>
              <a:t>reproductions où les arbres sont proches d'une vision réaliste et d'autres où les couleurs sont expressionnistes</a:t>
            </a:r>
            <a:r>
              <a:rPr lang="fr-FR" dirty="0" smtClean="0"/>
              <a:t>.</a:t>
            </a:r>
          </a:p>
          <a:p>
            <a:pPr algn="just"/>
            <a:r>
              <a:rPr lang="fr-FR" dirty="0" smtClean="0"/>
              <a:t>La </a:t>
            </a:r>
            <a:r>
              <a:rPr lang="fr-FR" dirty="0"/>
              <a:t>lumière, les </a:t>
            </a:r>
            <a:r>
              <a:rPr lang="fr-FR" dirty="0" smtClean="0"/>
              <a:t>ombres</a:t>
            </a:r>
          </a:p>
          <a:p>
            <a:pPr algn="just"/>
            <a:r>
              <a:rPr lang="fr-FR" dirty="0" smtClean="0"/>
              <a:t>La </a:t>
            </a:r>
            <a:r>
              <a:rPr lang="fr-FR" dirty="0"/>
              <a:t>touche et la matière, taille, épaisseur, direction, superposition, juxtaposition, empâtement, transparence...</a:t>
            </a:r>
          </a:p>
        </p:txBody>
      </p:sp>
    </p:spTree>
    <p:extLst>
      <p:ext uri="{BB962C8B-B14F-4D97-AF65-F5344CB8AC3E}">
        <p14:creationId xmlns:p14="http://schemas.microsoft.com/office/powerpoint/2010/main" val="37475476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3775" y="6294642"/>
            <a:ext cx="11242324" cy="523220"/>
          </a:xfrm>
          <a:prstGeom prst="rect">
            <a:avLst/>
          </a:prstGeom>
        </p:spPr>
        <p:txBody>
          <a:bodyPr wrap="square">
            <a:spAutoFit/>
          </a:bodyPr>
          <a:lstStyle/>
          <a:p>
            <a:pPr algn="r"/>
            <a:r>
              <a:rPr lang="fr-FR" sz="1400" dirty="0"/>
              <a:t>Bois de </a:t>
            </a:r>
            <a:r>
              <a:rPr lang="fr-FR" sz="1400" dirty="0" smtClean="0"/>
              <a:t>hêtres, Gustav </a:t>
            </a:r>
            <a:r>
              <a:rPr lang="fr-FR" sz="1400" dirty="0"/>
              <a:t>Klimt, 1903 </a:t>
            </a:r>
          </a:p>
          <a:p>
            <a:pPr algn="r"/>
            <a:r>
              <a:rPr lang="fr-FR" sz="1400" dirty="0" smtClean="0"/>
              <a:t>https</a:t>
            </a:r>
            <a:r>
              <a:rPr lang="fr-FR" sz="1400" dirty="0"/>
              <a:t>://fr.wikipedia.org/wiki/Gustav_Klimt#/media/Fichier:Gustav_Klimt_006.jpg</a:t>
            </a:r>
          </a:p>
        </p:txBody>
      </p:sp>
      <p:pic>
        <p:nvPicPr>
          <p:cNvPr id="11" name="Picture 4" descr="http://3.bp.blogspot.com/-eYus3GsltR4/T7FrFEGiHQI/AAAAAAAACy8/qiaszXtWTfQ/s320/IMG_0914.JPG">
            <a:hlinkClick r:id="rId2"/>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11200"/>
                    </a14:imgEffect>
                  </a14:imgLayer>
                </a14:imgProps>
              </a:ext>
            </a:extLst>
          </a:blip>
          <a:srcRect l="31848" t="32743" r="33570" b="34081"/>
          <a:stretch/>
        </p:blipFill>
        <p:spPr bwMode="auto">
          <a:xfrm>
            <a:off x="2731325" y="2710764"/>
            <a:ext cx="2687803" cy="3583878"/>
          </a:xfrm>
          <a:prstGeom prst="rect">
            <a:avLst/>
          </a:prstGeom>
          <a:noFill/>
        </p:spPr>
      </p:pic>
      <p:pic>
        <p:nvPicPr>
          <p:cNvPr id="12" name="Picture 4" descr="http://3.bp.blogspot.com/-eYus3GsltR4/T7FrFEGiHQI/AAAAAAAACy8/qiaszXtWTfQ/s320/IMG_0914.JPG">
            <a:hlinkClick r:id="rId2"/>
          </p:cNvPr>
          <p:cNvPicPr>
            <a:picLocks noChangeAspect="1" noChangeArrowheads="1"/>
          </p:cNvPicPr>
          <p:nvPr/>
        </p:nvPicPr>
        <p:blipFill rotWithShape="1">
          <a:blip r:embed="rId5" cstate="print"/>
          <a:srcRect l="33981" t="66798" r="34768" b="-1"/>
          <a:stretch/>
        </p:blipFill>
        <p:spPr bwMode="auto">
          <a:xfrm>
            <a:off x="113213" y="2710764"/>
            <a:ext cx="2470941" cy="3583878"/>
          </a:xfrm>
          <a:prstGeom prst="rect">
            <a:avLst/>
          </a:prstGeom>
          <a:noFill/>
        </p:spPr>
      </p:pic>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6299" y="78550"/>
            <a:ext cx="6289800" cy="6216092"/>
          </a:xfrm>
          <a:prstGeom prst="rect">
            <a:avLst/>
          </a:prstGeom>
        </p:spPr>
      </p:pic>
      <p:sp>
        <p:nvSpPr>
          <p:cNvPr id="3" name="Rectangle 2"/>
          <p:cNvSpPr/>
          <p:nvPr/>
        </p:nvSpPr>
        <p:spPr>
          <a:xfrm>
            <a:off x="64045" y="78550"/>
            <a:ext cx="6096000" cy="1815882"/>
          </a:xfrm>
          <a:prstGeom prst="rect">
            <a:avLst/>
          </a:prstGeom>
        </p:spPr>
        <p:txBody>
          <a:bodyPr>
            <a:spAutoFit/>
          </a:bodyPr>
          <a:lstStyle/>
          <a:p>
            <a:pPr lvl="0"/>
            <a:r>
              <a:rPr lang="fr-FR" sz="2800" b="1" dirty="0"/>
              <a:t>Dessiner des arbres et la forêt : </a:t>
            </a:r>
            <a:endParaRPr lang="fr-FR" sz="2800" b="1" dirty="0" smtClean="0"/>
          </a:p>
          <a:p>
            <a:pPr lvl="0"/>
            <a:r>
              <a:rPr lang="fr-FR" sz="2800" b="1" dirty="0" smtClean="0"/>
              <a:t>s’inspirer </a:t>
            </a:r>
            <a:r>
              <a:rPr lang="fr-FR" sz="2800" b="1" dirty="0"/>
              <a:t>des œuvres d’art</a:t>
            </a:r>
          </a:p>
          <a:p>
            <a:pPr lvl="0"/>
            <a:r>
              <a:rPr lang="fr-FR" sz="2800" b="1" dirty="0"/>
              <a:t>→Donner de la profondeur </a:t>
            </a:r>
            <a:endParaRPr lang="fr-FR" sz="2800" b="1" dirty="0" smtClean="0"/>
          </a:p>
          <a:p>
            <a:pPr lvl="0"/>
            <a:r>
              <a:rPr lang="fr-FR" sz="2800" b="1" dirty="0" smtClean="0"/>
              <a:t>dans </a:t>
            </a:r>
            <a:r>
              <a:rPr lang="fr-FR" sz="2800" b="1" dirty="0"/>
              <a:t>la représentation d’une  forêt </a:t>
            </a:r>
          </a:p>
        </p:txBody>
      </p:sp>
    </p:spTree>
    <p:extLst>
      <p:ext uri="{BB962C8B-B14F-4D97-AF65-F5344CB8AC3E}">
        <p14:creationId xmlns:p14="http://schemas.microsoft.com/office/powerpoint/2010/main" val="17657003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62826" y="4478014"/>
            <a:ext cx="2268954" cy="1384995"/>
          </a:xfrm>
          <a:prstGeom prst="rect">
            <a:avLst/>
          </a:prstGeom>
        </p:spPr>
        <p:txBody>
          <a:bodyPr wrap="none">
            <a:spAutoFit/>
          </a:bodyPr>
          <a:lstStyle/>
          <a:p>
            <a:r>
              <a:rPr lang="fr-FR" sz="1200" dirty="0" smtClean="0"/>
              <a:t>Forêt, Paul Cézanne, vers 1902</a:t>
            </a:r>
          </a:p>
          <a:p>
            <a:r>
              <a:rPr lang="fr-FR" sz="1200" dirty="0" smtClean="0">
                <a:hlinkClick r:id="rId3"/>
              </a:rPr>
              <a:t>https://fr.wikipedia.org/wiki/</a:t>
            </a:r>
          </a:p>
          <a:p>
            <a:r>
              <a:rPr lang="fr-FR" sz="1200" dirty="0" smtClean="0">
                <a:hlinkClick r:id="rId3"/>
              </a:rPr>
              <a:t>Fichier:Paul_C%C3%A9zanne</a:t>
            </a:r>
          </a:p>
          <a:p>
            <a:r>
              <a:rPr lang="fr-FR" sz="1200" dirty="0" smtClean="0">
                <a:hlinkClick r:id="rId3"/>
              </a:rPr>
              <a:t>_-_For%C3%AAt_(1902-1904).jpg</a:t>
            </a:r>
            <a:endParaRPr lang="fr-FR" sz="1200" dirty="0" smtClean="0"/>
          </a:p>
          <a:p>
            <a:endParaRPr lang="fr-FR" sz="1200" dirty="0" smtClean="0"/>
          </a:p>
          <a:p>
            <a:endParaRPr lang="fr-FR" sz="1200" dirty="0" smtClean="0"/>
          </a:p>
          <a:p>
            <a:endParaRPr lang="fr-FR" sz="1200" dirty="0"/>
          </a:p>
        </p:txBody>
      </p:sp>
      <p:sp>
        <p:nvSpPr>
          <p:cNvPr id="2" name="Rectangle 1"/>
          <p:cNvSpPr/>
          <p:nvPr/>
        </p:nvSpPr>
        <p:spPr>
          <a:xfrm>
            <a:off x="278166" y="139856"/>
            <a:ext cx="11562861" cy="830997"/>
          </a:xfrm>
          <a:prstGeom prst="rect">
            <a:avLst/>
          </a:prstGeom>
        </p:spPr>
        <p:txBody>
          <a:bodyPr wrap="square">
            <a:spAutoFit/>
          </a:bodyPr>
          <a:lstStyle/>
          <a:p>
            <a:pPr lvl="0"/>
            <a:r>
              <a:rPr lang="fr-FR" sz="2400" b="1" dirty="0"/>
              <a:t>Dessiner des arbres et la forêt : s’inspirer des œuvres d’art</a:t>
            </a:r>
          </a:p>
          <a:p>
            <a:pPr lvl="0"/>
            <a:r>
              <a:rPr lang="fr-FR" sz="2400" b="1" dirty="0" smtClean="0"/>
              <a:t>→ Choisir des couleurs pour évoquer une atmosphère, un moment…</a:t>
            </a:r>
            <a:endParaRPr lang="fr-FR" sz="2400" b="1" dirty="0"/>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632" y="1222260"/>
            <a:ext cx="4326047" cy="2825449"/>
          </a:xfrm>
          <a:prstGeom prst="rect">
            <a:avLst/>
          </a:prstGeom>
        </p:spPr>
      </p:pic>
      <p:sp>
        <p:nvSpPr>
          <p:cNvPr id="8" name="Rectangle 7"/>
          <p:cNvSpPr/>
          <p:nvPr/>
        </p:nvSpPr>
        <p:spPr>
          <a:xfrm>
            <a:off x="172952" y="4049481"/>
            <a:ext cx="4344727" cy="1200329"/>
          </a:xfrm>
          <a:prstGeom prst="rect">
            <a:avLst/>
          </a:prstGeom>
        </p:spPr>
        <p:txBody>
          <a:bodyPr wrap="square">
            <a:spAutoFit/>
          </a:bodyPr>
          <a:lstStyle/>
          <a:p>
            <a:r>
              <a:rPr lang="fr-FR" sz="1200" dirty="0"/>
              <a:t>Bois de châtaigniers en hiver</a:t>
            </a:r>
            <a:r>
              <a:rPr lang="fr-FR" sz="1200" dirty="0" smtClean="0"/>
              <a:t>, Camille Pissarro, </a:t>
            </a:r>
            <a:r>
              <a:rPr lang="fr-FR" sz="1200" dirty="0"/>
              <a:t>Louveciennes, </a:t>
            </a:r>
            <a:r>
              <a:rPr lang="fr-FR" sz="1200" dirty="0" smtClean="0"/>
              <a:t>1872</a:t>
            </a:r>
          </a:p>
          <a:p>
            <a:r>
              <a:rPr lang="fr-FR" sz="1200" dirty="0" smtClean="0">
                <a:hlinkClick r:id="rId5"/>
              </a:rPr>
              <a:t>https</a:t>
            </a:r>
            <a:r>
              <a:rPr lang="fr-FR" sz="1200" dirty="0">
                <a:hlinkClick r:id="rId5"/>
              </a:rPr>
              <a:t>://fr.wikipedia.org/wiki/Camille_Pissarro#/</a:t>
            </a:r>
            <a:r>
              <a:rPr lang="fr-FR" sz="1200" dirty="0" smtClean="0">
                <a:hlinkClick r:id="rId5"/>
              </a:rPr>
              <a:t>media/Fichier:Bemberg_Fondation_Toulouse</a:t>
            </a:r>
            <a:r>
              <a:rPr lang="fr-FR" sz="1200" dirty="0">
                <a:hlinkClick r:id="rId5"/>
              </a:rPr>
              <a:t>_-_Bois_de_ch%C3%A2taigniers_en_hiver,_Louveciennes_-_</a:t>
            </a:r>
            <a:r>
              <a:rPr lang="fr-FR" sz="1200" dirty="0" smtClean="0">
                <a:hlinkClick r:id="rId5"/>
              </a:rPr>
              <a:t>Camille_Pissarro_1872.jpg</a:t>
            </a:r>
            <a:endParaRPr lang="fr-FR" sz="1200" dirty="0" smtClean="0"/>
          </a:p>
          <a:p>
            <a:endParaRPr lang="fr-FR" sz="1200" dirty="0" smtClean="0"/>
          </a:p>
        </p:txBody>
      </p:sp>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5265" y="1222260"/>
            <a:ext cx="2604127" cy="3234229"/>
          </a:xfrm>
          <a:prstGeom prst="rect">
            <a:avLst/>
          </a:prstGeom>
        </p:spPr>
      </p:pic>
      <p:pic>
        <p:nvPicPr>
          <p:cNvPr id="10" name="Image 9"/>
          <p:cNvPicPr>
            <a:picLocks noChangeAspect="1"/>
          </p:cNvPicPr>
          <p:nvPr/>
        </p:nvPicPr>
        <p:blipFill rotWithShape="1">
          <a:blip r:embed="rId7" cstate="print">
            <a:extLst>
              <a:ext uri="{28A0092B-C50C-407E-A947-70E740481C1C}">
                <a14:useLocalDpi xmlns:a14="http://schemas.microsoft.com/office/drawing/2010/main" val="0"/>
              </a:ext>
            </a:extLst>
          </a:blip>
          <a:srcRect t="1996" r="2017"/>
          <a:stretch/>
        </p:blipFill>
        <p:spPr>
          <a:xfrm>
            <a:off x="7332801" y="1222260"/>
            <a:ext cx="2522246" cy="1775810"/>
          </a:xfrm>
          <a:prstGeom prst="rect">
            <a:avLst/>
          </a:prstGeom>
        </p:spPr>
      </p:pic>
      <p:sp>
        <p:nvSpPr>
          <p:cNvPr id="11" name="Rectangle 10"/>
          <p:cNvSpPr/>
          <p:nvPr/>
        </p:nvSpPr>
        <p:spPr>
          <a:xfrm>
            <a:off x="7388866" y="5436728"/>
            <a:ext cx="6096000" cy="400110"/>
          </a:xfrm>
          <a:prstGeom prst="rect">
            <a:avLst/>
          </a:prstGeom>
        </p:spPr>
        <p:txBody>
          <a:bodyPr>
            <a:spAutoFit/>
          </a:bodyPr>
          <a:lstStyle/>
          <a:p>
            <a:r>
              <a:rPr lang="fr-FR" sz="1000" dirty="0"/>
              <a:t>Caspar David Friedrich</a:t>
            </a:r>
          </a:p>
          <a:p>
            <a:r>
              <a:rPr lang="fr-FR" sz="1000" dirty="0" smtClean="0"/>
              <a:t>Forêt </a:t>
            </a:r>
            <a:r>
              <a:rPr lang="fr-FR" sz="1000" dirty="0"/>
              <a:t>en fin </a:t>
            </a:r>
            <a:r>
              <a:rPr lang="fr-FR" sz="1000" dirty="0" smtClean="0"/>
              <a:t>d'automne, 1835</a:t>
            </a:r>
            <a:endParaRPr lang="fr-FR" sz="1000" dirty="0"/>
          </a:p>
        </p:txBody>
      </p:sp>
      <p:pic>
        <p:nvPicPr>
          <p:cNvPr id="12" name="Image 11"/>
          <p:cNvPicPr>
            <a:picLocks noChangeAspect="1"/>
          </p:cNvPicPr>
          <p:nvPr/>
        </p:nvPicPr>
        <p:blipFill rotWithShape="1">
          <a:blip r:embed="rId8" cstate="print">
            <a:extLst>
              <a:ext uri="{28A0092B-C50C-407E-A947-70E740481C1C}">
                <a14:useLocalDpi xmlns:a14="http://schemas.microsoft.com/office/drawing/2010/main" val="0"/>
              </a:ext>
            </a:extLst>
          </a:blip>
          <a:srcRect t="3420" r="1619"/>
          <a:stretch/>
        </p:blipFill>
        <p:spPr>
          <a:xfrm>
            <a:off x="9672970" y="2038179"/>
            <a:ext cx="2326605" cy="1602390"/>
          </a:xfrm>
          <a:prstGeom prst="rect">
            <a:avLst/>
          </a:prstGeom>
        </p:spPr>
      </p:pic>
      <p:sp>
        <p:nvSpPr>
          <p:cNvPr id="14" name="Rectangle 13"/>
          <p:cNvSpPr/>
          <p:nvPr/>
        </p:nvSpPr>
        <p:spPr>
          <a:xfrm>
            <a:off x="9672970" y="3636278"/>
            <a:ext cx="2294218" cy="400110"/>
          </a:xfrm>
          <a:prstGeom prst="rect">
            <a:avLst/>
          </a:prstGeom>
        </p:spPr>
        <p:txBody>
          <a:bodyPr wrap="none">
            <a:spAutoFit/>
          </a:bodyPr>
          <a:lstStyle/>
          <a:p>
            <a:r>
              <a:rPr lang="fr-FR" sz="1000" b="1" dirty="0"/>
              <a:t>Caspar David Friedrich</a:t>
            </a:r>
          </a:p>
          <a:p>
            <a:r>
              <a:rPr lang="fr-FR" sz="1000" b="1" dirty="0" smtClean="0"/>
              <a:t>Le Soir </a:t>
            </a:r>
            <a:r>
              <a:rPr lang="fr-FR" sz="1000" b="1" dirty="0"/>
              <a:t>(Cycle des heures du jour</a:t>
            </a:r>
            <a:r>
              <a:rPr lang="fr-FR" sz="1000" b="1" dirty="0" smtClean="0"/>
              <a:t>), 1821 </a:t>
            </a:r>
            <a:endParaRPr lang="fr-FR" sz="1000" b="1" dirty="0"/>
          </a:p>
        </p:txBody>
      </p:sp>
      <p:sp>
        <p:nvSpPr>
          <p:cNvPr id="15" name="Rectangle 14"/>
          <p:cNvSpPr/>
          <p:nvPr/>
        </p:nvSpPr>
        <p:spPr>
          <a:xfrm>
            <a:off x="7298504" y="3016059"/>
            <a:ext cx="2343911" cy="400110"/>
          </a:xfrm>
          <a:prstGeom prst="rect">
            <a:avLst/>
          </a:prstGeom>
        </p:spPr>
        <p:txBody>
          <a:bodyPr wrap="none">
            <a:spAutoFit/>
          </a:bodyPr>
          <a:lstStyle/>
          <a:p>
            <a:r>
              <a:rPr lang="fr-FR" sz="1000" b="1" dirty="0"/>
              <a:t>Caspar David Friedrich</a:t>
            </a:r>
          </a:p>
          <a:p>
            <a:r>
              <a:rPr lang="fr-FR" sz="1000" dirty="0" smtClean="0"/>
              <a:t>Le </a:t>
            </a:r>
            <a:r>
              <a:rPr lang="fr-FR" sz="1000" dirty="0"/>
              <a:t>Matin (Cycle des heures du jour</a:t>
            </a:r>
            <a:r>
              <a:rPr lang="fr-FR" sz="1000" dirty="0" smtClean="0"/>
              <a:t>), 1821</a:t>
            </a:r>
          </a:p>
        </p:txBody>
      </p:sp>
      <p:pic>
        <p:nvPicPr>
          <p:cNvPr id="16" name="Imag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61758" y="4707895"/>
            <a:ext cx="2837817" cy="1752943"/>
          </a:xfrm>
          <a:prstGeom prst="rect">
            <a:avLst/>
          </a:prstGeom>
        </p:spPr>
      </p:pic>
      <p:pic>
        <p:nvPicPr>
          <p:cNvPr id="13" name="Imag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88866" y="3672784"/>
            <a:ext cx="2180695" cy="1752648"/>
          </a:xfrm>
          <a:prstGeom prst="rect">
            <a:avLst/>
          </a:prstGeom>
        </p:spPr>
      </p:pic>
      <p:sp>
        <p:nvSpPr>
          <p:cNvPr id="17" name="Rectangle 16"/>
          <p:cNvSpPr/>
          <p:nvPr/>
        </p:nvSpPr>
        <p:spPr>
          <a:xfrm>
            <a:off x="9161758" y="6460543"/>
            <a:ext cx="2327881" cy="400110"/>
          </a:xfrm>
          <a:prstGeom prst="rect">
            <a:avLst/>
          </a:prstGeom>
        </p:spPr>
        <p:txBody>
          <a:bodyPr wrap="none">
            <a:spAutoFit/>
          </a:bodyPr>
          <a:lstStyle/>
          <a:p>
            <a:r>
              <a:rPr lang="fr-FR" sz="1000" dirty="0"/>
              <a:t>Caspar David Friedrich</a:t>
            </a:r>
          </a:p>
          <a:p>
            <a:r>
              <a:rPr lang="fr-FR" sz="1000" dirty="0" smtClean="0"/>
              <a:t>L'Abbaye </a:t>
            </a:r>
            <a:r>
              <a:rPr lang="fr-FR" sz="1000" dirty="0"/>
              <a:t>dans une forêt de </a:t>
            </a:r>
            <a:r>
              <a:rPr lang="fr-FR" sz="1000" dirty="0" smtClean="0"/>
              <a:t>chênes, 1809</a:t>
            </a:r>
            <a:endParaRPr lang="fr-FR" sz="1000" dirty="0"/>
          </a:p>
        </p:txBody>
      </p:sp>
      <p:sp>
        <p:nvSpPr>
          <p:cNvPr id="18" name="Rectangle 17"/>
          <p:cNvSpPr/>
          <p:nvPr/>
        </p:nvSpPr>
        <p:spPr>
          <a:xfrm>
            <a:off x="2289081" y="6460543"/>
            <a:ext cx="6816443" cy="461665"/>
          </a:xfrm>
          <a:prstGeom prst="rect">
            <a:avLst/>
          </a:prstGeom>
        </p:spPr>
        <p:txBody>
          <a:bodyPr wrap="square">
            <a:spAutoFit/>
          </a:bodyPr>
          <a:lstStyle/>
          <a:p>
            <a:pPr algn="r"/>
            <a:r>
              <a:rPr lang="fr-FR" sz="1200" dirty="0">
                <a:hlinkClick r:id="rId11"/>
              </a:rPr>
              <a:t>https://fr.wikipedia.org/wiki/Liste_des_%</a:t>
            </a:r>
            <a:r>
              <a:rPr lang="fr-FR" sz="1200" dirty="0" smtClean="0">
                <a:hlinkClick r:id="rId11"/>
              </a:rPr>
              <a:t>C5%93uvres_de_Caspar_David_Friedrich</a:t>
            </a:r>
            <a:endParaRPr lang="fr-FR" sz="1200" dirty="0" smtClean="0"/>
          </a:p>
          <a:p>
            <a:pPr algn="r"/>
            <a:endParaRPr lang="fr-FR" sz="1200" dirty="0"/>
          </a:p>
        </p:txBody>
      </p:sp>
    </p:spTree>
    <p:extLst>
      <p:ext uri="{BB962C8B-B14F-4D97-AF65-F5344CB8AC3E}">
        <p14:creationId xmlns:p14="http://schemas.microsoft.com/office/powerpoint/2010/main" val="23631070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983" y="6075278"/>
            <a:ext cx="11516412" cy="1015663"/>
          </a:xfrm>
          <a:prstGeom prst="rect">
            <a:avLst/>
          </a:prstGeom>
        </p:spPr>
        <p:txBody>
          <a:bodyPr wrap="square">
            <a:spAutoFit/>
          </a:bodyPr>
          <a:lstStyle/>
          <a:p>
            <a:r>
              <a:rPr lang="fr-FR" dirty="0" smtClean="0"/>
              <a:t>L'arbre </a:t>
            </a:r>
            <a:r>
              <a:rPr lang="fr-FR" dirty="0"/>
              <a:t>de </a:t>
            </a:r>
            <a:r>
              <a:rPr lang="fr-FR" dirty="0" smtClean="0"/>
              <a:t>Paradis</a:t>
            </a:r>
            <a:r>
              <a:rPr lang="fr-FR" dirty="0"/>
              <a:t>, Séraphine </a:t>
            </a:r>
            <a:r>
              <a:rPr lang="fr-FR" dirty="0" smtClean="0"/>
              <a:t>Louis</a:t>
            </a:r>
          </a:p>
          <a:p>
            <a:r>
              <a:rPr lang="fr-FR" dirty="0" smtClean="0"/>
              <a:t> </a:t>
            </a:r>
            <a:r>
              <a:rPr lang="fr-FR" dirty="0"/>
              <a:t>Ripolin sur toile, vers </a:t>
            </a:r>
            <a:r>
              <a:rPr lang="fr-FR" dirty="0" smtClean="0"/>
              <a:t>1928-30</a:t>
            </a:r>
          </a:p>
          <a:p>
            <a:r>
              <a:rPr lang="fr-FR" sz="1200" dirty="0">
                <a:hlinkClick r:id="rId3"/>
              </a:rPr>
              <a:t>https://fr.m.wikipedia.org/wiki/Fichier:Senlis_(60),_mus%C3%A9e_d%27art_et_d%27arch%C3%A9ologie,_S%C3%A9raphine_Louis,_L%27arbre_de_Paradis_(1928-30).</a:t>
            </a:r>
            <a:r>
              <a:rPr lang="fr-FR" sz="1200" dirty="0" smtClean="0">
                <a:hlinkClick r:id="rId3"/>
              </a:rPr>
              <a:t>jpg</a:t>
            </a:r>
            <a:endParaRPr lang="fr-FR" sz="1200" dirty="0" smtClean="0"/>
          </a:p>
          <a:p>
            <a:endParaRPr lang="fr-FR" sz="1200" dirty="0"/>
          </a:p>
        </p:txBody>
      </p:sp>
      <p:pic>
        <p:nvPicPr>
          <p:cNvPr id="3" name="Image 2"/>
          <p:cNvPicPr>
            <a:picLocks noChangeAspect="1"/>
          </p:cNvPicPr>
          <p:nvPr/>
        </p:nvPicPr>
        <p:blipFill rotWithShape="1">
          <a:blip r:embed="rId4">
            <a:extLst>
              <a:ext uri="{28A0092B-C50C-407E-A947-70E740481C1C}">
                <a14:useLocalDpi xmlns:a14="http://schemas.microsoft.com/office/drawing/2010/main" val="0"/>
              </a:ext>
            </a:extLst>
          </a:blip>
          <a:srcRect l="2527" t="1959" r="2561" b="1335"/>
          <a:stretch/>
        </p:blipFill>
        <p:spPr>
          <a:xfrm>
            <a:off x="292229" y="180954"/>
            <a:ext cx="3940405" cy="5894324"/>
          </a:xfrm>
          <a:prstGeom prst="rect">
            <a:avLst/>
          </a:prstGeom>
        </p:spPr>
      </p:pic>
      <p:sp>
        <p:nvSpPr>
          <p:cNvPr id="4" name="Rectangle 3"/>
          <p:cNvSpPr/>
          <p:nvPr/>
        </p:nvSpPr>
        <p:spPr>
          <a:xfrm>
            <a:off x="4462020" y="114966"/>
            <a:ext cx="6096000" cy="1384995"/>
          </a:xfrm>
          <a:prstGeom prst="rect">
            <a:avLst/>
          </a:prstGeom>
        </p:spPr>
        <p:txBody>
          <a:bodyPr>
            <a:spAutoFit/>
          </a:bodyPr>
          <a:lstStyle/>
          <a:p>
            <a:pPr lvl="0"/>
            <a:r>
              <a:rPr lang="fr-FR" sz="2800" b="1" dirty="0" smtClean="0"/>
              <a:t>Dessiner des arbres et </a:t>
            </a:r>
            <a:r>
              <a:rPr lang="fr-FR" sz="2800" b="1" dirty="0"/>
              <a:t>la forêt :          </a:t>
            </a:r>
            <a:endParaRPr lang="fr-FR" sz="2800" b="1" dirty="0" smtClean="0"/>
          </a:p>
          <a:p>
            <a:pPr lvl="0"/>
            <a:r>
              <a:rPr lang="fr-FR" sz="2800" b="1" dirty="0" smtClean="0"/>
              <a:t>s’inspirer des </a:t>
            </a:r>
            <a:r>
              <a:rPr lang="fr-FR" sz="2800" b="1" dirty="0"/>
              <a:t>œuvres </a:t>
            </a:r>
            <a:r>
              <a:rPr lang="fr-FR" sz="2800" b="1" dirty="0" smtClean="0"/>
              <a:t>d’art</a:t>
            </a:r>
          </a:p>
          <a:p>
            <a:pPr lvl="0"/>
            <a:r>
              <a:rPr lang="fr-FR" sz="2800" b="1" dirty="0" smtClean="0"/>
              <a:t>→ Des arbres insolites</a:t>
            </a:r>
            <a:endParaRPr lang="fr-FR" sz="2800" b="1" dirty="0"/>
          </a:p>
        </p:txBody>
      </p:sp>
      <p:sp>
        <p:nvSpPr>
          <p:cNvPr id="5" name="ZoneTexte 4"/>
          <p:cNvSpPr txBox="1"/>
          <p:nvPr/>
        </p:nvSpPr>
        <p:spPr>
          <a:xfrm>
            <a:off x="4462020" y="1600200"/>
            <a:ext cx="7520430" cy="4801314"/>
          </a:xfrm>
          <a:prstGeom prst="rect">
            <a:avLst/>
          </a:prstGeom>
          <a:noFill/>
        </p:spPr>
        <p:txBody>
          <a:bodyPr wrap="square" rtlCol="0">
            <a:spAutoFit/>
          </a:bodyPr>
          <a:lstStyle/>
          <a:p>
            <a:pPr algn="just"/>
            <a:r>
              <a:rPr lang="fr-FR" dirty="0" smtClean="0"/>
              <a:t>Dans le tableau ci-contre, sur </a:t>
            </a:r>
            <a:r>
              <a:rPr lang="fr-FR" dirty="0"/>
              <a:t>un fond vert, beige et bleu se déploie un arbre </a:t>
            </a:r>
            <a:r>
              <a:rPr lang="fr-FR" dirty="0" smtClean="0"/>
              <a:t>dont les </a:t>
            </a:r>
            <a:r>
              <a:rPr lang="fr-FR" dirty="0"/>
              <a:t>feuilles, aux dominantes rouges et bleues, </a:t>
            </a:r>
            <a:r>
              <a:rPr lang="fr-FR" dirty="0" smtClean="0"/>
              <a:t>couvrent </a:t>
            </a:r>
            <a:r>
              <a:rPr lang="fr-FR" dirty="0"/>
              <a:t>presque toute la surface de la toile. Elles sont ornées de longues touches colorées qui semblent être inspirées de plumes. De petits points blancs rehaussent et animent cette composition. </a:t>
            </a:r>
            <a:r>
              <a:rPr lang="fr-FR" dirty="0" smtClean="0"/>
              <a:t>L’artiste, Séraphine Louis  </a:t>
            </a:r>
            <a:r>
              <a:rPr lang="fr-FR" dirty="0"/>
              <a:t>ne </a:t>
            </a:r>
            <a:r>
              <a:rPr lang="fr-FR" dirty="0" smtClean="0"/>
              <a:t>s’est pas appliquée </a:t>
            </a:r>
            <a:r>
              <a:rPr lang="fr-FR" dirty="0"/>
              <a:t>pas à représenter une essence d’arbre particulière, elle </a:t>
            </a:r>
            <a:r>
              <a:rPr lang="fr-FR" dirty="0" smtClean="0"/>
              <a:t>a imaginé </a:t>
            </a:r>
            <a:r>
              <a:rPr lang="fr-FR" dirty="0"/>
              <a:t>une flore foisonnante et </a:t>
            </a:r>
            <a:r>
              <a:rPr lang="fr-FR" dirty="0" smtClean="0"/>
              <a:t>colorée, reflet de  sa </a:t>
            </a:r>
            <a:r>
              <a:rPr lang="fr-FR" dirty="0"/>
              <a:t>« réalité intérieure » et </a:t>
            </a:r>
            <a:r>
              <a:rPr lang="fr-FR" dirty="0" smtClean="0"/>
              <a:t>de son </a:t>
            </a:r>
            <a:r>
              <a:rPr lang="fr-FR" dirty="0"/>
              <a:t>attachement à la nature. </a:t>
            </a:r>
            <a:endParaRPr lang="fr-FR" dirty="0" smtClean="0"/>
          </a:p>
          <a:p>
            <a:pPr algn="just"/>
            <a:r>
              <a:rPr lang="fr-FR" b="1" dirty="0" smtClean="0">
                <a:solidFill>
                  <a:srgbClr val="FF0000"/>
                </a:solidFill>
              </a:rPr>
              <a:t>A l’instar de cette œuvre dans laquelle les feuilles de l’arbre sont des plumes, on pourra proposer aux élèves de réaliser un arbre pour lequel tronc et feuillage seront insolites.</a:t>
            </a:r>
          </a:p>
          <a:p>
            <a:pPr algn="just"/>
            <a:r>
              <a:rPr lang="fr-FR" b="1" dirty="0" smtClean="0">
                <a:solidFill>
                  <a:srgbClr val="FF0000"/>
                </a:solidFill>
              </a:rPr>
              <a:t>Quelques suggestions :</a:t>
            </a:r>
          </a:p>
          <a:p>
            <a:pPr algn="just"/>
            <a:r>
              <a:rPr lang="fr-FR" b="1" dirty="0" smtClean="0">
                <a:solidFill>
                  <a:srgbClr val="FF0000"/>
                </a:solidFill>
              </a:rPr>
              <a:t>Un arbre-océan avec des feuilles-poissons</a:t>
            </a:r>
          </a:p>
          <a:p>
            <a:pPr algn="just"/>
            <a:r>
              <a:rPr lang="fr-FR" b="1" dirty="0" smtClean="0">
                <a:solidFill>
                  <a:srgbClr val="FF0000"/>
                </a:solidFill>
              </a:rPr>
              <a:t>Un arbre-africain avec des feuilles en imprimé wax</a:t>
            </a:r>
          </a:p>
          <a:p>
            <a:pPr algn="just"/>
            <a:r>
              <a:rPr lang="fr-FR" b="1" dirty="0" smtClean="0">
                <a:solidFill>
                  <a:srgbClr val="FF0000"/>
                </a:solidFill>
              </a:rPr>
              <a:t>Un arbre-neige avec des feuilles-flocons….</a:t>
            </a:r>
          </a:p>
          <a:p>
            <a:pPr algn="just"/>
            <a:r>
              <a:rPr lang="fr-FR" b="1" dirty="0" smtClean="0">
                <a:solidFill>
                  <a:srgbClr val="FF0000"/>
                </a:solidFill>
              </a:rPr>
              <a:t>Un arbre-sucreries avec des feuilles réalisées dans des papiers-bonbons…</a:t>
            </a:r>
          </a:p>
          <a:p>
            <a:pPr algn="just"/>
            <a:endParaRPr lang="fr-FR" b="1" dirty="0">
              <a:solidFill>
                <a:srgbClr val="FF0000"/>
              </a:solidFill>
            </a:endParaRPr>
          </a:p>
        </p:txBody>
      </p:sp>
    </p:spTree>
    <p:extLst>
      <p:ext uri="{BB962C8B-B14F-4D97-AF65-F5344CB8AC3E}">
        <p14:creationId xmlns:p14="http://schemas.microsoft.com/office/powerpoint/2010/main" val="35698941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176" y="954107"/>
            <a:ext cx="7253461" cy="4518735"/>
          </a:xfrm>
          <a:prstGeom prst="rect">
            <a:avLst/>
          </a:prstGeom>
        </p:spPr>
      </p:pic>
      <p:sp>
        <p:nvSpPr>
          <p:cNvPr id="3" name="Rectangle 2"/>
          <p:cNvSpPr/>
          <p:nvPr/>
        </p:nvSpPr>
        <p:spPr>
          <a:xfrm>
            <a:off x="495176" y="5472842"/>
            <a:ext cx="10357282" cy="830997"/>
          </a:xfrm>
          <a:prstGeom prst="rect">
            <a:avLst/>
          </a:prstGeom>
        </p:spPr>
        <p:txBody>
          <a:bodyPr wrap="square">
            <a:spAutoFit/>
          </a:bodyPr>
          <a:lstStyle/>
          <a:p>
            <a:r>
              <a:rPr lang="fr-FR" sz="1200" dirty="0" smtClean="0"/>
              <a:t>L’arbre de vie,</a:t>
            </a:r>
            <a:r>
              <a:rPr lang="fr-FR" sz="1200" dirty="0"/>
              <a:t> Gustav </a:t>
            </a:r>
            <a:r>
              <a:rPr lang="fr-FR" sz="1200" dirty="0" smtClean="0"/>
              <a:t>Klimt</a:t>
            </a:r>
          </a:p>
          <a:p>
            <a:r>
              <a:rPr lang="fr-FR" sz="1200" dirty="0" smtClean="0"/>
              <a:t>1909</a:t>
            </a:r>
          </a:p>
          <a:p>
            <a:r>
              <a:rPr lang="fr-FR" sz="1200" dirty="0" smtClean="0">
                <a:hlinkClick r:id="rId3"/>
              </a:rPr>
              <a:t>https</a:t>
            </a:r>
            <a:r>
              <a:rPr lang="fr-FR" sz="1200" dirty="0">
                <a:hlinkClick r:id="rId3"/>
              </a:rPr>
              <a:t>://</a:t>
            </a:r>
            <a:r>
              <a:rPr lang="fr-FR" sz="1200" dirty="0" smtClean="0">
                <a:hlinkClick r:id="rId3"/>
              </a:rPr>
              <a:t>commons.wikimedia.org/wiki/File:Klimt_Tree_of_Life_1909.jpg</a:t>
            </a:r>
            <a:endParaRPr lang="fr-FR" sz="1200" dirty="0" smtClean="0"/>
          </a:p>
          <a:p>
            <a:endParaRPr lang="fr-FR" sz="1200" dirty="0"/>
          </a:p>
        </p:txBody>
      </p:sp>
      <p:sp>
        <p:nvSpPr>
          <p:cNvPr id="4" name="Rectangle 3"/>
          <p:cNvSpPr/>
          <p:nvPr/>
        </p:nvSpPr>
        <p:spPr>
          <a:xfrm>
            <a:off x="393577" y="0"/>
            <a:ext cx="7456660" cy="954107"/>
          </a:xfrm>
          <a:prstGeom prst="rect">
            <a:avLst/>
          </a:prstGeom>
        </p:spPr>
        <p:txBody>
          <a:bodyPr wrap="square">
            <a:spAutoFit/>
          </a:bodyPr>
          <a:lstStyle/>
          <a:p>
            <a:pPr lvl="0"/>
            <a:r>
              <a:rPr lang="fr-FR" sz="2800" b="1" dirty="0"/>
              <a:t>Dessiner des arbres et la forêt :          </a:t>
            </a:r>
          </a:p>
          <a:p>
            <a:pPr lvl="0"/>
            <a:r>
              <a:rPr lang="fr-FR" sz="2800" b="1" dirty="0"/>
              <a:t>s’inspirer des œuvres </a:t>
            </a:r>
            <a:r>
              <a:rPr lang="fr-FR" sz="2800" b="1" dirty="0" smtClean="0"/>
              <a:t>d’art → </a:t>
            </a:r>
            <a:r>
              <a:rPr lang="fr-FR" sz="2800" b="1" dirty="0"/>
              <a:t>Des arbres insolites</a:t>
            </a:r>
            <a:endParaRPr lang="fr-FR" sz="2800" dirty="0"/>
          </a:p>
        </p:txBody>
      </p:sp>
      <p:sp>
        <p:nvSpPr>
          <p:cNvPr id="5" name="Rectangle 4"/>
          <p:cNvSpPr/>
          <p:nvPr/>
        </p:nvSpPr>
        <p:spPr>
          <a:xfrm>
            <a:off x="7748637" y="5457375"/>
            <a:ext cx="4516357" cy="1015663"/>
          </a:xfrm>
          <a:prstGeom prst="rect">
            <a:avLst/>
          </a:prstGeom>
        </p:spPr>
        <p:txBody>
          <a:bodyPr wrap="square">
            <a:spAutoFit/>
          </a:bodyPr>
          <a:lstStyle/>
          <a:p>
            <a:r>
              <a:rPr lang="fr-FR" sz="1200" dirty="0"/>
              <a:t>Le Gardien de </a:t>
            </a:r>
            <a:r>
              <a:rPr lang="fr-FR" sz="1200" dirty="0" smtClean="0"/>
              <a:t>l’arbre, Gustav Klimt -Myriam </a:t>
            </a:r>
            <a:r>
              <a:rPr lang="fr-FR" sz="1200" dirty="0" err="1" smtClean="0"/>
              <a:t>Ouyessad</a:t>
            </a:r>
            <a:r>
              <a:rPr lang="fr-FR" sz="1200" dirty="0"/>
              <a:t> </a:t>
            </a:r>
            <a:r>
              <a:rPr lang="fr-FR" sz="1200" dirty="0" smtClean="0"/>
              <a:t> et Anja </a:t>
            </a:r>
            <a:r>
              <a:rPr lang="fr-FR" sz="1200" dirty="0" err="1"/>
              <a:t>Klauss</a:t>
            </a:r>
            <a:r>
              <a:rPr lang="fr-FR" sz="1200" dirty="0"/>
              <a:t> </a:t>
            </a:r>
            <a:endParaRPr lang="fr-FR" sz="1200" dirty="0" smtClean="0"/>
          </a:p>
          <a:p>
            <a:r>
              <a:rPr lang="fr-FR" sz="1200" dirty="0" smtClean="0"/>
              <a:t>Collection Pont des Arts, </a:t>
            </a:r>
            <a:r>
              <a:rPr lang="fr-FR" sz="1200" dirty="0" err="1" smtClean="0"/>
              <a:t>Canopé</a:t>
            </a:r>
            <a:r>
              <a:rPr lang="fr-FR" sz="1200" dirty="0" smtClean="0"/>
              <a:t> Editions</a:t>
            </a:r>
          </a:p>
          <a:p>
            <a:r>
              <a:rPr lang="fr-FR" sz="1200" dirty="0">
                <a:hlinkClick r:id="rId4"/>
              </a:rPr>
              <a:t>https://</a:t>
            </a:r>
            <a:r>
              <a:rPr lang="fr-FR" sz="1200" dirty="0" smtClean="0">
                <a:hlinkClick r:id="rId4"/>
              </a:rPr>
              <a:t>cdn.reseau-canope.fr/archivage/valid/contenus-associes-dossier-pedagogique-N-9726-21028.pdf</a:t>
            </a:r>
            <a:endParaRPr lang="fr-FR" sz="1200" dirty="0" smtClean="0"/>
          </a:p>
          <a:p>
            <a:endParaRPr lang="fr-FR" sz="1200" dirty="0"/>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0236" y="276662"/>
            <a:ext cx="3885056" cy="5196262"/>
          </a:xfrm>
          <a:prstGeom prst="rect">
            <a:avLst/>
          </a:prstGeom>
        </p:spPr>
      </p:pic>
      <p:sp>
        <p:nvSpPr>
          <p:cNvPr id="7" name="ZoneTexte 6"/>
          <p:cNvSpPr txBox="1"/>
          <p:nvPr/>
        </p:nvSpPr>
        <p:spPr>
          <a:xfrm>
            <a:off x="299867" y="6211669"/>
            <a:ext cx="11818152" cy="646331"/>
          </a:xfrm>
          <a:prstGeom prst="rect">
            <a:avLst/>
          </a:prstGeom>
          <a:noFill/>
        </p:spPr>
        <p:txBody>
          <a:bodyPr wrap="square" rtlCol="0">
            <a:spAutoFit/>
          </a:bodyPr>
          <a:lstStyle/>
          <a:p>
            <a:r>
              <a:rPr lang="fr-FR" b="1" dirty="0" smtClean="0">
                <a:solidFill>
                  <a:srgbClr val="FF0000"/>
                </a:solidFill>
              </a:rPr>
              <a:t>Dessiner des arbres dont les houppiers s’inspireront de celui de l’arbre de vie de Klimt (spirales) </a:t>
            </a:r>
          </a:p>
          <a:p>
            <a:r>
              <a:rPr lang="fr-FR" b="1" dirty="0" smtClean="0">
                <a:solidFill>
                  <a:srgbClr val="FF0000"/>
                </a:solidFill>
              </a:rPr>
              <a:t>et ornementer les branches de motifs graphiques dessinés ou collés.</a:t>
            </a:r>
            <a:endParaRPr lang="fr-FR" b="1" dirty="0">
              <a:solidFill>
                <a:srgbClr val="FF0000"/>
              </a:solidFill>
            </a:endParaRPr>
          </a:p>
        </p:txBody>
      </p:sp>
    </p:spTree>
    <p:extLst>
      <p:ext uri="{BB962C8B-B14F-4D97-AF65-F5344CB8AC3E}">
        <p14:creationId xmlns:p14="http://schemas.microsoft.com/office/powerpoint/2010/main" val="2748938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55" y="1769808"/>
            <a:ext cx="4175756" cy="4085521"/>
          </a:xfrm>
          <a:prstGeom prst="rect">
            <a:avLst/>
          </a:prstGeom>
        </p:spPr>
      </p:pic>
      <p:sp>
        <p:nvSpPr>
          <p:cNvPr id="3" name="Rectangle 2"/>
          <p:cNvSpPr/>
          <p:nvPr/>
        </p:nvSpPr>
        <p:spPr>
          <a:xfrm>
            <a:off x="226280" y="5855329"/>
            <a:ext cx="4270905" cy="1200329"/>
          </a:xfrm>
          <a:prstGeom prst="rect">
            <a:avLst/>
          </a:prstGeom>
        </p:spPr>
        <p:txBody>
          <a:bodyPr wrap="square">
            <a:spAutoFit/>
          </a:bodyPr>
          <a:lstStyle/>
          <a:p>
            <a:r>
              <a:rPr lang="fr-FR" sz="1200" dirty="0"/>
              <a:t>«</a:t>
            </a:r>
            <a:r>
              <a:rPr lang="fr-FR" sz="1200" dirty="0" err="1"/>
              <a:t>Lago</a:t>
            </a:r>
            <a:r>
              <a:rPr lang="fr-FR" sz="1200" dirty="0"/>
              <a:t> </a:t>
            </a:r>
            <a:r>
              <a:rPr lang="fr-FR" sz="1200" dirty="0" err="1"/>
              <a:t>Quadrado</a:t>
            </a:r>
            <a:r>
              <a:rPr lang="fr-FR" sz="1200" dirty="0"/>
              <a:t>», 2010, </a:t>
            </a:r>
            <a:endParaRPr lang="fr-FR" sz="1200" dirty="0" smtClean="0"/>
          </a:p>
          <a:p>
            <a:r>
              <a:rPr lang="fr-FR" sz="1200" dirty="0" smtClean="0"/>
              <a:t>acrylique </a:t>
            </a:r>
            <a:r>
              <a:rPr lang="fr-FR" sz="1200" dirty="0"/>
              <a:t>sur toile du Brésilien Luiz </a:t>
            </a:r>
            <a:r>
              <a:rPr lang="fr-FR" sz="1200" dirty="0" err="1"/>
              <a:t>Zerbini</a:t>
            </a:r>
            <a:r>
              <a:rPr lang="fr-FR" sz="1200" dirty="0"/>
              <a:t>. </a:t>
            </a:r>
            <a:endParaRPr lang="fr-FR" sz="1200" dirty="0" smtClean="0"/>
          </a:p>
          <a:p>
            <a:r>
              <a:rPr lang="fr-FR" sz="1200" dirty="0" smtClean="0"/>
              <a:t>(</a:t>
            </a:r>
            <a:r>
              <a:rPr lang="fr-FR" sz="1200" dirty="0"/>
              <a:t>Photo Eduardo Ortega</a:t>
            </a:r>
            <a:r>
              <a:rPr lang="fr-FR" sz="1200" dirty="0" smtClean="0"/>
              <a:t>)</a:t>
            </a:r>
          </a:p>
          <a:p>
            <a:r>
              <a:rPr lang="fr-FR" sz="1200" dirty="0">
                <a:hlinkClick r:id="rId4"/>
              </a:rPr>
              <a:t>https://</a:t>
            </a:r>
            <a:r>
              <a:rPr lang="fr-FR" sz="1200" dirty="0" smtClean="0">
                <a:hlinkClick r:id="rId4"/>
              </a:rPr>
              <a:t>medias.fondationcartier.com/fondation/documents/press/DP-ARBRES-FR.pdf?mtime=20200817125147&amp;focal=none</a:t>
            </a:r>
            <a:endParaRPr lang="fr-FR" sz="1200" dirty="0" smtClean="0"/>
          </a:p>
          <a:p>
            <a:endParaRPr lang="fr-FR" sz="1200" dirty="0" smtClean="0"/>
          </a:p>
        </p:txBody>
      </p:sp>
      <p:sp>
        <p:nvSpPr>
          <p:cNvPr id="5" name="Rectangle 4"/>
          <p:cNvSpPr/>
          <p:nvPr/>
        </p:nvSpPr>
        <p:spPr>
          <a:xfrm>
            <a:off x="8408709" y="3668540"/>
            <a:ext cx="184731" cy="369332"/>
          </a:xfrm>
          <a:prstGeom prst="rect">
            <a:avLst/>
          </a:prstGeom>
        </p:spPr>
        <p:txBody>
          <a:bodyPr wrap="none">
            <a:spAutoFit/>
          </a:bodyPr>
          <a:lstStyle/>
          <a:p>
            <a:endParaRPr lang="fr-FR" dirty="0"/>
          </a:p>
        </p:txBody>
      </p:sp>
      <p:sp>
        <p:nvSpPr>
          <p:cNvPr id="11" name="ZoneTexte 10"/>
          <p:cNvSpPr txBox="1"/>
          <p:nvPr/>
        </p:nvSpPr>
        <p:spPr>
          <a:xfrm>
            <a:off x="151515" y="-6158"/>
            <a:ext cx="7907486" cy="1815882"/>
          </a:xfrm>
          <a:prstGeom prst="rect">
            <a:avLst/>
          </a:prstGeom>
          <a:noFill/>
        </p:spPr>
        <p:txBody>
          <a:bodyPr wrap="none" rtlCol="0">
            <a:spAutoFit/>
          </a:bodyPr>
          <a:lstStyle/>
          <a:p>
            <a:pPr lvl="0"/>
            <a:r>
              <a:rPr lang="fr-FR" sz="2800" b="1" dirty="0"/>
              <a:t>Dessiner des arbres et la forêt </a:t>
            </a:r>
            <a:r>
              <a:rPr lang="fr-FR" sz="2800" b="1" dirty="0" smtClean="0"/>
              <a:t>:</a:t>
            </a:r>
          </a:p>
          <a:p>
            <a:pPr lvl="0"/>
            <a:r>
              <a:rPr lang="fr-FR" sz="2800" b="1" dirty="0" smtClean="0"/>
              <a:t>s’inspirer </a:t>
            </a:r>
            <a:r>
              <a:rPr lang="fr-FR" sz="2800" b="1" dirty="0"/>
              <a:t>des œuvres d’art </a:t>
            </a:r>
            <a:endParaRPr lang="fr-FR" sz="2800" b="1" dirty="0" smtClean="0"/>
          </a:p>
          <a:p>
            <a:pPr lvl="0"/>
            <a:r>
              <a:rPr lang="fr-FR" sz="2800" b="1" dirty="0" smtClean="0"/>
              <a:t>Composer une forêt « imaginaire » en reproduisant </a:t>
            </a:r>
          </a:p>
          <a:p>
            <a:r>
              <a:rPr lang="fr-FR" sz="2800" b="1" dirty="0" smtClean="0"/>
              <a:t>la démarche d’un artiste</a:t>
            </a:r>
            <a:endParaRPr lang="fr-FR" sz="2800" b="1" dirty="0"/>
          </a:p>
        </p:txBody>
      </p:sp>
      <p:sp>
        <p:nvSpPr>
          <p:cNvPr id="13" name="Rectangle 12"/>
          <p:cNvSpPr/>
          <p:nvPr/>
        </p:nvSpPr>
        <p:spPr>
          <a:xfrm>
            <a:off x="4666269" y="3547170"/>
            <a:ext cx="7549426" cy="646331"/>
          </a:xfrm>
          <a:prstGeom prst="rect">
            <a:avLst/>
          </a:prstGeom>
        </p:spPr>
        <p:txBody>
          <a:bodyPr wrap="square">
            <a:spAutoFit/>
          </a:bodyPr>
          <a:lstStyle/>
          <a:p>
            <a:r>
              <a:rPr lang="fr-FR" sz="1200" i="1" dirty="0"/>
              <a:t>Combat de tigre et de </a:t>
            </a:r>
            <a:r>
              <a:rPr lang="fr-FR" sz="1200" i="1" dirty="0" smtClean="0"/>
              <a:t>buffle</a:t>
            </a:r>
            <a:r>
              <a:rPr lang="fr-FR" sz="1200" dirty="0" smtClean="0"/>
              <a:t>(1908-1909)</a:t>
            </a:r>
          </a:p>
          <a:p>
            <a:r>
              <a:rPr lang="fr-FR" sz="1200" dirty="0">
                <a:hlinkClick r:id="rId5"/>
              </a:rPr>
              <a:t>https://commons.wikimedia.org/wiki/File:Henri_Rousseau_-_</a:t>
            </a:r>
            <a:r>
              <a:rPr lang="fr-FR" sz="1200" dirty="0" smtClean="0">
                <a:hlinkClick r:id="rId5"/>
              </a:rPr>
              <a:t>Combat_of_a_Tiger_and_a_Buffalo.jpg</a:t>
            </a:r>
            <a:endParaRPr lang="fr-FR" sz="1200" dirty="0" smtClean="0"/>
          </a:p>
          <a:p>
            <a:endParaRPr lang="fr-FR" sz="1200" dirty="0"/>
          </a:p>
        </p:txBody>
      </p:sp>
      <p:sp>
        <p:nvSpPr>
          <p:cNvPr id="14" name="ZoneTexte 13"/>
          <p:cNvSpPr txBox="1"/>
          <p:nvPr/>
        </p:nvSpPr>
        <p:spPr>
          <a:xfrm>
            <a:off x="4553146" y="3990808"/>
            <a:ext cx="7463281" cy="2800767"/>
          </a:xfrm>
          <a:prstGeom prst="rect">
            <a:avLst/>
          </a:prstGeom>
          <a:noFill/>
        </p:spPr>
        <p:txBody>
          <a:bodyPr wrap="square" rtlCol="0">
            <a:spAutoFit/>
          </a:bodyPr>
          <a:lstStyle/>
          <a:p>
            <a:pPr algn="just"/>
            <a:r>
              <a:rPr lang="fr-FR" sz="1600" dirty="0"/>
              <a:t>N'ayant jamais quitté la France,  Le Douanier Rousseau ignorait tout de </a:t>
            </a:r>
            <a:r>
              <a:rPr lang="fr-FR" sz="1600" dirty="0" smtClean="0"/>
              <a:t>la </a:t>
            </a:r>
            <a:r>
              <a:rPr lang="fr-FR" sz="1600" dirty="0"/>
              <a:t>forêt équatoriale. </a:t>
            </a:r>
            <a:r>
              <a:rPr lang="fr-FR" sz="1600" dirty="0" smtClean="0"/>
              <a:t>Le </a:t>
            </a:r>
            <a:r>
              <a:rPr lang="fr-FR" sz="1600" dirty="0"/>
              <a:t>Jardin des Plantes et le Jardin d'Acclimatation de Paris lui ont permis de se familiariser avec diverses variétés végétales et l'imagination a fait le reste. </a:t>
            </a:r>
            <a:r>
              <a:rPr lang="fr-FR" sz="1600" dirty="0" smtClean="0"/>
              <a:t>Ses jungles n‘ont </a:t>
            </a:r>
            <a:r>
              <a:rPr lang="fr-FR" sz="1600" dirty="0"/>
              <a:t>rien de réaliste : </a:t>
            </a:r>
            <a:r>
              <a:rPr lang="fr-FR" sz="1600" dirty="0" smtClean="0"/>
              <a:t>elles sont oniriques. </a:t>
            </a:r>
            <a:r>
              <a:rPr lang="fr-FR" sz="1600" dirty="0"/>
              <a:t>Des artistes contemporains comme Luiz </a:t>
            </a:r>
            <a:r>
              <a:rPr lang="fr-FR" sz="1600" dirty="0" err="1" smtClean="0"/>
              <a:t>Zerbini</a:t>
            </a:r>
            <a:r>
              <a:rPr lang="fr-FR" sz="1600" dirty="0"/>
              <a:t> qui s’inspire de la végétation de son atelier et du Jardin botanique de Rio de Janeiro « </a:t>
            </a:r>
            <a:r>
              <a:rPr lang="fr-FR" sz="1600" dirty="0" smtClean="0"/>
              <a:t>inventent</a:t>
            </a:r>
            <a:r>
              <a:rPr lang="fr-FR" sz="1600" dirty="0"/>
              <a:t> » également des </a:t>
            </a:r>
            <a:r>
              <a:rPr lang="fr-FR" sz="1600" dirty="0" smtClean="0"/>
              <a:t>jungles. </a:t>
            </a:r>
            <a:r>
              <a:rPr lang="fr-FR" sz="1600" b="1" dirty="0" smtClean="0">
                <a:solidFill>
                  <a:srgbClr val="FF0000"/>
                </a:solidFill>
              </a:rPr>
              <a:t>Cette démarche peut être facilement reproduite :  on proposera aux élèves de se constituer un fonds d’images découpées plantes, arbres, fleurs,  fruits …  ( Catalogues de jardineries,  revues de jardinage …). Ces images seront  organisées en plans successifs en veillant à un étagement progressif des plantes présentées frontalement.  Procéder au collage en commençant par le  dernier plan puis en « remontant » dans les plans jusqu’au premier.</a:t>
            </a:r>
            <a:endParaRPr lang="fr-FR" b="1" dirty="0">
              <a:solidFill>
                <a:srgbClr val="FF0000"/>
              </a:solidFill>
            </a:endParaRPr>
          </a:p>
        </p:txBody>
      </p:sp>
      <p:sp>
        <p:nvSpPr>
          <p:cNvPr id="15" name="Rectangle 14"/>
          <p:cNvSpPr/>
          <p:nvPr/>
        </p:nvSpPr>
        <p:spPr>
          <a:xfrm>
            <a:off x="8583166" y="3064715"/>
            <a:ext cx="6096000" cy="276999"/>
          </a:xfrm>
          <a:prstGeom prst="rect">
            <a:avLst/>
          </a:prstGeom>
        </p:spPr>
        <p:txBody>
          <a:bodyPr>
            <a:spAutoFit/>
          </a:bodyPr>
          <a:lstStyle/>
          <a:p>
            <a:endParaRPr lang="fr-FR" sz="1200" dirty="0"/>
          </a:p>
        </p:txBody>
      </p:sp>
      <p:pic>
        <p:nvPicPr>
          <p:cNvPr id="17" name="Imag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6884" y="129602"/>
            <a:ext cx="4028190" cy="2553441"/>
          </a:xfrm>
          <a:prstGeom prst="rect">
            <a:avLst/>
          </a:prstGeom>
        </p:spPr>
      </p:pic>
      <p:sp>
        <p:nvSpPr>
          <p:cNvPr id="18" name="Rectangle 17"/>
          <p:cNvSpPr/>
          <p:nvPr/>
        </p:nvSpPr>
        <p:spPr>
          <a:xfrm>
            <a:off x="8026884" y="2700266"/>
            <a:ext cx="3896911" cy="830997"/>
          </a:xfrm>
          <a:prstGeom prst="rect">
            <a:avLst/>
          </a:prstGeom>
        </p:spPr>
        <p:txBody>
          <a:bodyPr wrap="square">
            <a:spAutoFit/>
          </a:bodyPr>
          <a:lstStyle/>
          <a:p>
            <a:r>
              <a:rPr lang="fr-FR" sz="1200" i="1" dirty="0"/>
              <a:t>Le lion, ayant faim, se jette sur </a:t>
            </a:r>
            <a:r>
              <a:rPr lang="fr-FR" sz="1200" i="1" dirty="0" smtClean="0"/>
              <a:t>l'antilope</a:t>
            </a:r>
            <a:r>
              <a:rPr lang="fr-FR" sz="1200" dirty="0" smtClean="0"/>
              <a:t>(1898-1905)</a:t>
            </a:r>
          </a:p>
          <a:p>
            <a:r>
              <a:rPr lang="fr-FR" sz="1200" dirty="0">
                <a:hlinkClick r:id="rId7"/>
              </a:rPr>
              <a:t>https://fr.wikipedia.org/wiki/Henri_Rousseau#/</a:t>
            </a:r>
            <a:r>
              <a:rPr lang="fr-FR" sz="1200" dirty="0" smtClean="0">
                <a:hlinkClick r:id="rId7"/>
              </a:rPr>
              <a:t>media/Fichier:Rousseau-Hungry-Lion.jpg</a:t>
            </a:r>
            <a:endParaRPr lang="fr-FR" sz="1200" dirty="0" smtClean="0"/>
          </a:p>
          <a:p>
            <a:endParaRPr lang="fr-FR" sz="1200" dirty="0"/>
          </a:p>
        </p:txBody>
      </p:sp>
      <p:pic>
        <p:nvPicPr>
          <p:cNvPr id="19" name="Imag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66269" y="1353364"/>
            <a:ext cx="3183630" cy="2222667"/>
          </a:xfrm>
          <a:prstGeom prst="rect">
            <a:avLst/>
          </a:prstGeom>
        </p:spPr>
      </p:pic>
    </p:spTree>
    <p:extLst>
      <p:ext uri="{BB962C8B-B14F-4D97-AF65-F5344CB8AC3E}">
        <p14:creationId xmlns:p14="http://schemas.microsoft.com/office/powerpoint/2010/main" val="29777868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209" y="136454"/>
            <a:ext cx="13017593" cy="523220"/>
          </a:xfrm>
          <a:prstGeom prst="rect">
            <a:avLst/>
          </a:prstGeom>
        </p:spPr>
        <p:txBody>
          <a:bodyPr wrap="square">
            <a:spAutoFit/>
          </a:bodyPr>
          <a:lstStyle/>
          <a:p>
            <a:r>
              <a:rPr lang="fr-FR" sz="2800" b="1" dirty="0"/>
              <a:t>Dessiner des arbres et la forêt </a:t>
            </a:r>
            <a:r>
              <a:rPr lang="fr-FR" sz="2800" b="1" dirty="0" smtClean="0"/>
              <a:t>: un procédé, la stylisation</a:t>
            </a:r>
            <a:endParaRPr lang="fr-FR" sz="2800" b="1" dirty="0"/>
          </a:p>
        </p:txBody>
      </p:sp>
      <p:sp>
        <p:nvSpPr>
          <p:cNvPr id="3" name="Rectangle 2"/>
          <p:cNvSpPr/>
          <p:nvPr/>
        </p:nvSpPr>
        <p:spPr>
          <a:xfrm>
            <a:off x="254524" y="586308"/>
            <a:ext cx="11509672" cy="2862322"/>
          </a:xfrm>
          <a:prstGeom prst="rect">
            <a:avLst/>
          </a:prstGeom>
        </p:spPr>
        <p:txBody>
          <a:bodyPr wrap="square">
            <a:spAutoFit/>
          </a:bodyPr>
          <a:lstStyle/>
          <a:p>
            <a:pPr algn="just"/>
            <a:r>
              <a:rPr lang="fr-FR" dirty="0" smtClean="0"/>
              <a:t>Un procédé, la stylisation permet de réaliser des arbres et des forêts imaginaires.</a:t>
            </a:r>
          </a:p>
          <a:p>
            <a:pPr algn="just"/>
            <a:r>
              <a:rPr lang="fr-FR" dirty="0" smtClean="0"/>
              <a:t>La stylisation est le fait </a:t>
            </a:r>
            <a:r>
              <a:rPr lang="fr-FR" dirty="0"/>
              <a:t>de représenter un objet en le réduisant à ses caractères les plus typiques ou en lui donnant une configuration conventionnelle. </a:t>
            </a:r>
            <a:r>
              <a:rPr lang="fr-FR" dirty="0" smtClean="0"/>
              <a:t>Les procédés les plus courants pour styliser sont la </a:t>
            </a:r>
            <a:r>
              <a:rPr lang="fr-FR" dirty="0"/>
              <a:t>géométrisation des </a:t>
            </a:r>
            <a:r>
              <a:rPr lang="fr-FR" dirty="0" smtClean="0"/>
              <a:t>formes, la  </a:t>
            </a:r>
            <a:r>
              <a:rPr lang="fr-FR" dirty="0"/>
              <a:t>suppression des détails non-signifiants (= qui ne sont pas utiles pour définir, reconnaître l’objet</a:t>
            </a:r>
            <a:r>
              <a:rPr lang="fr-FR" dirty="0" smtClean="0"/>
              <a:t>), l’ </a:t>
            </a:r>
            <a:r>
              <a:rPr lang="fr-FR" dirty="0"/>
              <a:t>exagération des détails </a:t>
            </a:r>
            <a:r>
              <a:rPr lang="fr-FR" dirty="0" smtClean="0"/>
              <a:t>signifiants.</a:t>
            </a:r>
          </a:p>
          <a:p>
            <a:pPr algn="just"/>
            <a:r>
              <a:rPr lang="fr-FR" dirty="0" smtClean="0"/>
              <a:t>Il existe sur le net des sites d’images vectorielles libres de droit qui proposent des modèles d’arbres stylisés. Ces modèles  pourront susciter de nouvelles recherches sur d’autres possibles géométrisations du tronc, du houppier </a:t>
            </a:r>
            <a:r>
              <a:rPr lang="fr-FR" dirty="0"/>
              <a:t>(l’ensemble des branches) </a:t>
            </a:r>
            <a:r>
              <a:rPr lang="fr-FR" dirty="0" smtClean="0"/>
              <a:t>et du feuillage qui permettront aux élèves de produire des arbres stylisés plus personnels. Ces arbres pourront être agencés en plans successifs pour représenter une forêt.</a:t>
            </a:r>
          </a:p>
          <a:p>
            <a:pPr algn="just"/>
            <a:endParaRPr lang="fr-FR" dirty="0"/>
          </a:p>
        </p:txBody>
      </p:sp>
      <p:pic>
        <p:nvPicPr>
          <p:cNvPr id="4" name="Image 3"/>
          <p:cNvPicPr>
            <a:picLocks noChangeAspect="1"/>
          </p:cNvPicPr>
          <p:nvPr/>
        </p:nvPicPr>
        <p:blipFill rotWithShape="1">
          <a:blip r:embed="rId3"/>
          <a:srcRect l="25744" t="28468" r="50688" b="30158"/>
          <a:stretch/>
        </p:blipFill>
        <p:spPr>
          <a:xfrm>
            <a:off x="251176" y="3189748"/>
            <a:ext cx="1508288" cy="1542580"/>
          </a:xfrm>
          <a:prstGeom prst="rect">
            <a:avLst/>
          </a:prstGeom>
        </p:spPr>
      </p:pic>
      <p:pic>
        <p:nvPicPr>
          <p:cNvPr id="5" name="Image 4"/>
          <p:cNvPicPr>
            <a:picLocks noChangeAspect="1"/>
          </p:cNvPicPr>
          <p:nvPr/>
        </p:nvPicPr>
        <p:blipFill rotWithShape="1">
          <a:blip r:embed="rId4"/>
          <a:srcRect l="23537" t="27405" r="48919" b="28864"/>
          <a:stretch/>
        </p:blipFill>
        <p:spPr>
          <a:xfrm>
            <a:off x="1832404" y="3231230"/>
            <a:ext cx="1649691" cy="1501098"/>
          </a:xfrm>
          <a:prstGeom prst="rect">
            <a:avLst/>
          </a:prstGeom>
          <a:ln>
            <a:solidFill>
              <a:schemeClr val="tx1">
                <a:lumMod val="50000"/>
                <a:lumOff val="50000"/>
              </a:schemeClr>
            </a:solidFill>
          </a:ln>
        </p:spPr>
      </p:pic>
      <p:pic>
        <p:nvPicPr>
          <p:cNvPr id="6" name="Image 5"/>
          <p:cNvPicPr>
            <a:picLocks noChangeAspect="1"/>
          </p:cNvPicPr>
          <p:nvPr/>
        </p:nvPicPr>
        <p:blipFill rotWithShape="1">
          <a:blip r:embed="rId5"/>
          <a:srcRect l="25895" t="28592" r="52012" b="29342"/>
          <a:stretch/>
        </p:blipFill>
        <p:spPr>
          <a:xfrm>
            <a:off x="8107107" y="3216320"/>
            <a:ext cx="1379105" cy="1489435"/>
          </a:xfrm>
          <a:prstGeom prst="rect">
            <a:avLst/>
          </a:prstGeom>
          <a:ln>
            <a:solidFill>
              <a:schemeClr val="tx1">
                <a:lumMod val="50000"/>
                <a:lumOff val="50000"/>
              </a:schemeClr>
            </a:solidFill>
          </a:ln>
        </p:spPr>
      </p:pic>
      <p:pic>
        <p:nvPicPr>
          <p:cNvPr id="7" name="Image 6"/>
          <p:cNvPicPr>
            <a:picLocks noChangeAspect="1"/>
          </p:cNvPicPr>
          <p:nvPr/>
        </p:nvPicPr>
        <p:blipFill rotWithShape="1">
          <a:blip r:embed="rId6"/>
          <a:srcRect l="19402" t="25347" r="44364" b="31709"/>
          <a:stretch/>
        </p:blipFill>
        <p:spPr>
          <a:xfrm>
            <a:off x="5749461" y="3216320"/>
            <a:ext cx="2234153" cy="1489435"/>
          </a:xfrm>
          <a:prstGeom prst="rect">
            <a:avLst/>
          </a:prstGeom>
          <a:ln>
            <a:solidFill>
              <a:schemeClr val="tx1">
                <a:lumMod val="50000"/>
                <a:lumOff val="50000"/>
              </a:schemeClr>
            </a:solidFill>
          </a:ln>
        </p:spPr>
      </p:pic>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4394" y="3233416"/>
            <a:ext cx="2042768" cy="1496990"/>
          </a:xfrm>
          <a:prstGeom prst="rect">
            <a:avLst/>
          </a:prstGeom>
          <a:ln>
            <a:solidFill>
              <a:schemeClr val="tx1">
                <a:lumMod val="50000"/>
                <a:lumOff val="50000"/>
              </a:schemeClr>
            </a:solidFill>
          </a:ln>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27159" y="3212212"/>
            <a:ext cx="2137037" cy="1493543"/>
          </a:xfrm>
          <a:prstGeom prst="rect">
            <a:avLst/>
          </a:prstGeom>
          <a:ln>
            <a:solidFill>
              <a:schemeClr val="tx1">
                <a:lumMod val="50000"/>
                <a:lumOff val="50000"/>
              </a:schemeClr>
            </a:solidFill>
          </a:ln>
        </p:spPr>
      </p:pic>
      <p:sp>
        <p:nvSpPr>
          <p:cNvPr id="12" name="Rectangle 11"/>
          <p:cNvSpPr/>
          <p:nvPr/>
        </p:nvSpPr>
        <p:spPr>
          <a:xfrm>
            <a:off x="254524" y="4732328"/>
            <a:ext cx="4218463" cy="646331"/>
          </a:xfrm>
          <a:prstGeom prst="rect">
            <a:avLst/>
          </a:prstGeom>
        </p:spPr>
        <p:txBody>
          <a:bodyPr wrap="none">
            <a:spAutoFit/>
          </a:bodyPr>
          <a:lstStyle/>
          <a:p>
            <a:r>
              <a:rPr lang="fr-FR" dirty="0">
                <a:hlinkClick r:id="rId9"/>
              </a:rPr>
              <a:t>https://</a:t>
            </a:r>
            <a:r>
              <a:rPr lang="fr-FR" dirty="0" smtClean="0">
                <a:hlinkClick r:id="rId9"/>
              </a:rPr>
              <a:t>fr.vecteezy.com/vecteur-libre/arbre</a:t>
            </a:r>
            <a:endParaRPr lang="fr-FR" dirty="0" smtClean="0"/>
          </a:p>
          <a:p>
            <a:endParaRPr lang="fr-FR" dirty="0"/>
          </a:p>
        </p:txBody>
      </p:sp>
      <p:pic>
        <p:nvPicPr>
          <p:cNvPr id="14" name="Image 13"/>
          <p:cNvPicPr>
            <a:picLocks noChangeAspect="1"/>
          </p:cNvPicPr>
          <p:nvPr/>
        </p:nvPicPr>
        <p:blipFill rotWithShape="1">
          <a:blip r:embed="rId10">
            <a:extLst>
              <a:ext uri="{BEBA8EAE-BF5A-486C-A8C5-ECC9F3942E4B}">
                <a14:imgProps xmlns:a14="http://schemas.microsoft.com/office/drawing/2010/main">
                  <a14:imgLayer r:embed="rId11">
                    <a14:imgEffect>
                      <a14:backgroundRemoval t="88551" b="100000" l="6028" r="39362">
                        <a14:foregroundMark x1="35638" y1="91961" x2="13652" y2="93910"/>
                        <a14:foregroundMark x1="18085" y1="93788" x2="18085" y2="93788"/>
                        <a14:foregroundMark x1="18085" y1="93788" x2="18085" y2="93788"/>
                      </a14:backgroundRemoval>
                    </a14:imgEffect>
                  </a14:imgLayer>
                </a14:imgProps>
              </a:ext>
              <a:ext uri="{28A0092B-C50C-407E-A947-70E740481C1C}">
                <a14:useLocalDpi xmlns:a14="http://schemas.microsoft.com/office/drawing/2010/main" val="0"/>
              </a:ext>
            </a:extLst>
          </a:blip>
          <a:srcRect l="4980" t="88614" r="59204"/>
          <a:stretch/>
        </p:blipFill>
        <p:spPr>
          <a:xfrm rot="18618879">
            <a:off x="2478807" y="5595073"/>
            <a:ext cx="1767412" cy="7808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 16"/>
          <p:cNvPicPr>
            <a:picLocks noChangeAspect="1"/>
          </p:cNvPicPr>
          <p:nvPr/>
        </p:nvPicPr>
        <p:blipFill rotWithShape="1">
          <a:blip r:embed="rId12">
            <a:extLst>
              <a:ext uri="{BEBA8EAE-BF5A-486C-A8C5-ECC9F3942E4B}">
                <a14:imgProps xmlns:a14="http://schemas.microsoft.com/office/drawing/2010/main">
                  <a14:imgLayer r:embed="rId11">
                    <a14:imgEffect>
                      <a14:backgroundRemoval t="89403" b="98904" l="52837" r="73759">
                        <a14:foregroundMark x1="54787" y1="92935" x2="68972" y2="92692"/>
                        <a14:foregroundMark x1="68972" y1="92692" x2="68972" y2="92692"/>
                        <a14:foregroundMark x1="67908" y1="96711" x2="67908" y2="96711"/>
                        <a14:foregroundMark x1="70213" y1="92448" x2="70213" y2="92448"/>
                        <a14:foregroundMark x1="71454" y1="92326" x2="71454" y2="92326"/>
                        <a14:foregroundMark x1="71454" y1="92326" x2="71454" y2="92326"/>
                        <a14:foregroundMark x1="59220" y1="92205" x2="59220" y2="92205"/>
                        <a14:foregroundMark x1="54787" y1="94762" x2="54787" y2="94762"/>
                        <a14:foregroundMark x1="53901" y1="94762" x2="53901" y2="94762"/>
                        <a14:foregroundMark x1="53901" y1="94762" x2="53901" y2="94762"/>
                      </a14:backgroundRemoval>
                    </a14:imgEffect>
                  </a14:imgLayer>
                </a14:imgProps>
              </a:ext>
              <a:ext uri="{28A0092B-C50C-407E-A947-70E740481C1C}">
                <a14:useLocalDpi xmlns:a14="http://schemas.microsoft.com/office/drawing/2010/main" val="0"/>
              </a:ext>
            </a:extLst>
          </a:blip>
          <a:srcRect l="50600" t="89988" r="26389"/>
          <a:stretch/>
        </p:blipFill>
        <p:spPr>
          <a:xfrm rot="18501692">
            <a:off x="1046451" y="5858318"/>
            <a:ext cx="1892011" cy="686586"/>
          </a:xfrm>
          <a:prstGeom prst="rect">
            <a:avLst/>
          </a:prstGeom>
          <a:ln>
            <a:solidFill>
              <a:schemeClr val="bg1"/>
            </a:solidFill>
          </a:ln>
        </p:spPr>
      </p:pic>
      <p:pic>
        <p:nvPicPr>
          <p:cNvPr id="18" name="Image 17"/>
          <p:cNvPicPr>
            <a:picLocks noChangeAspect="1"/>
          </p:cNvPicPr>
          <p:nvPr/>
        </p:nvPicPr>
        <p:blipFill rotWithShape="1">
          <a:blip r:embed="rId13">
            <a:extLst>
              <a:ext uri="{BEBA8EAE-BF5A-486C-A8C5-ECC9F3942E4B}">
                <a14:imgProps xmlns:a14="http://schemas.microsoft.com/office/drawing/2010/main">
                  <a14:imgLayer r:embed="rId11">
                    <a14:imgEffect>
                      <a14:backgroundRemoval t="37881" b="58222" l="43085" r="66844">
                        <a14:foregroundMark x1="47872" y1="40317" x2="64362" y2="42387"/>
                        <a14:foregroundMark x1="59752" y1="40804" x2="63475" y2="52010"/>
                        <a14:foregroundMark x1="64716" y1="54446" x2="64716" y2="54446"/>
                        <a14:foregroundMark x1="64894" y1="54689" x2="64894" y2="54689"/>
                        <a14:foregroundMark x1="64894" y1="54689" x2="48404" y2="41900"/>
                        <a14:foregroundMark x1="48227" y1="41535" x2="44326" y2="50792"/>
                        <a14:foregroundMark x1="47163" y1="52741" x2="50887" y2="56395"/>
                        <a14:foregroundMark x1="52128" y1="57125" x2="52128" y2="57125"/>
                        <a14:foregroundMark x1="56206" y1="38002" x2="56206" y2="38002"/>
                        <a14:foregroundMark x1="56206" y1="48599" x2="52482" y2="53715"/>
                        <a14:foregroundMark x1="44504" y1="50426" x2="44504" y2="50426"/>
                        <a14:foregroundMark x1="45035" y1="52741" x2="43085" y2="55542"/>
                        <a14:foregroundMark x1="46986" y1="53959" x2="46986" y2="53959"/>
                      </a14:backgroundRemoval>
                    </a14:imgEffect>
                  </a14:imgLayer>
                </a14:imgProps>
              </a:ext>
              <a:ext uri="{28A0092B-C50C-407E-A947-70E740481C1C}">
                <a14:useLocalDpi xmlns:a14="http://schemas.microsoft.com/office/drawing/2010/main" val="0"/>
              </a:ext>
            </a:extLst>
          </a:blip>
          <a:srcRect l="42163" t="36778" r="30025" b="39267"/>
          <a:stretch/>
        </p:blipFill>
        <p:spPr>
          <a:xfrm rot="1341595">
            <a:off x="344519" y="5093345"/>
            <a:ext cx="1071347" cy="1784313"/>
          </a:xfrm>
          <a:prstGeom prst="rect">
            <a:avLst/>
          </a:prstGeom>
          <a:ln>
            <a:noFill/>
          </a:ln>
          <a:effectLst/>
        </p:spPr>
      </p:pic>
      <p:sp>
        <p:nvSpPr>
          <p:cNvPr id="9" name="ZoneTexte 8"/>
          <p:cNvSpPr txBox="1"/>
          <p:nvPr/>
        </p:nvSpPr>
        <p:spPr>
          <a:xfrm flipH="1">
            <a:off x="4732235" y="5903172"/>
            <a:ext cx="8127322" cy="646331"/>
          </a:xfrm>
          <a:prstGeom prst="rect">
            <a:avLst/>
          </a:prstGeom>
          <a:noFill/>
        </p:spPr>
        <p:txBody>
          <a:bodyPr wrap="square" rtlCol="0">
            <a:spAutoFit/>
          </a:bodyPr>
          <a:lstStyle/>
          <a:p>
            <a:r>
              <a:rPr lang="fr-FR" dirty="0" smtClean="0"/>
              <a:t>Rechercher des graphismes originaux pour styliser les feuilles, le feuillage</a:t>
            </a:r>
          </a:p>
          <a:p>
            <a:r>
              <a:rPr lang="fr-FR" dirty="0" smtClean="0"/>
              <a:t>et également l’écorce. </a:t>
            </a:r>
            <a:endParaRPr lang="fr-FR" dirty="0"/>
          </a:p>
        </p:txBody>
      </p:sp>
    </p:spTree>
    <p:extLst>
      <p:ext uri="{BB962C8B-B14F-4D97-AF65-F5344CB8AC3E}">
        <p14:creationId xmlns:p14="http://schemas.microsoft.com/office/powerpoint/2010/main" val="2464654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10250" y="217944"/>
            <a:ext cx="5135917" cy="6463308"/>
          </a:xfrm>
          <a:prstGeom prst="rect">
            <a:avLst/>
          </a:prstGeom>
        </p:spPr>
        <p:txBody>
          <a:bodyPr wrap="square">
            <a:spAutoFit/>
          </a:bodyPr>
          <a:lstStyle/>
          <a:p>
            <a:pPr algn="just"/>
            <a:r>
              <a:rPr lang="fr-FR" dirty="0" smtClean="0"/>
              <a:t>Le </a:t>
            </a:r>
            <a:r>
              <a:rPr lang="fr-FR" dirty="0"/>
              <a:t>thème </a:t>
            </a:r>
            <a:r>
              <a:rPr lang="fr-FR" dirty="0" smtClean="0"/>
              <a:t>de la nouvelle </a:t>
            </a:r>
            <a:r>
              <a:rPr lang="fr-FR" dirty="0"/>
              <a:t>édition </a:t>
            </a:r>
            <a:r>
              <a:rPr lang="fr-FR" dirty="0" smtClean="0"/>
              <a:t>du festival 2021 est </a:t>
            </a:r>
            <a:r>
              <a:rPr lang="fr-FR" dirty="0"/>
              <a:t>« </a:t>
            </a:r>
            <a:r>
              <a:rPr lang="fr-FR" b="1" dirty="0"/>
              <a:t>Au pied de mon arbre…</a:t>
            </a:r>
            <a:r>
              <a:rPr lang="fr-FR" dirty="0"/>
              <a:t> ». </a:t>
            </a:r>
            <a:endParaRPr lang="fr-FR" dirty="0" smtClean="0"/>
          </a:p>
          <a:p>
            <a:pPr algn="just"/>
            <a:endParaRPr lang="fr-FR" dirty="0" smtClean="0"/>
          </a:p>
          <a:p>
            <a:pPr algn="just"/>
            <a:r>
              <a:rPr lang="fr-FR" dirty="0" smtClean="0"/>
              <a:t>Le </a:t>
            </a:r>
            <a:r>
              <a:rPr lang="fr-FR" dirty="0"/>
              <a:t>festival </a:t>
            </a:r>
            <a:r>
              <a:rPr lang="fr-FR" dirty="0" smtClean="0"/>
              <a:t>qui met </a:t>
            </a:r>
            <a:r>
              <a:rPr lang="fr-FR" dirty="0"/>
              <a:t>à l’honneur </a:t>
            </a:r>
            <a:r>
              <a:rPr lang="fr-FR" dirty="0" smtClean="0"/>
              <a:t>l’auteure-illustratrice Françoise Rogier </a:t>
            </a:r>
            <a:r>
              <a:rPr lang="fr-FR" dirty="0"/>
              <a:t>et sa dernière parution </a:t>
            </a:r>
            <a:r>
              <a:rPr lang="fr-FR" i="1" dirty="0"/>
              <a:t>La Forêt de </a:t>
            </a:r>
            <a:r>
              <a:rPr lang="fr-FR" i="1" dirty="0" smtClean="0"/>
              <a:t>Travers </a:t>
            </a:r>
            <a:r>
              <a:rPr lang="fr-FR" dirty="0" smtClean="0"/>
              <a:t>organise à destination des élèves de </a:t>
            </a:r>
            <a:r>
              <a:rPr lang="fr-FR" dirty="0"/>
              <a:t>la maternelle au cycle </a:t>
            </a:r>
            <a:r>
              <a:rPr lang="fr-FR" dirty="0" smtClean="0"/>
              <a:t>3 </a:t>
            </a:r>
            <a:r>
              <a:rPr lang="fr-FR" b="1" dirty="0" smtClean="0"/>
              <a:t>un concours d’affiche </a:t>
            </a:r>
            <a:r>
              <a:rPr lang="fr-FR" b="1" dirty="0"/>
              <a:t>: La forêt des </a:t>
            </a:r>
            <a:r>
              <a:rPr lang="fr-FR" b="1" dirty="0" smtClean="0"/>
              <a:t>contes</a:t>
            </a:r>
            <a:r>
              <a:rPr lang="fr-FR" dirty="0" smtClean="0"/>
              <a:t>. </a:t>
            </a:r>
          </a:p>
          <a:p>
            <a:pPr algn="just"/>
            <a:endParaRPr lang="fr-FR" dirty="0"/>
          </a:p>
          <a:p>
            <a:pPr algn="just"/>
            <a:r>
              <a:rPr lang="fr-FR" b="1" dirty="0"/>
              <a:t>Clin d’œil à l’album </a:t>
            </a:r>
            <a:r>
              <a:rPr lang="fr-FR" b="1" i="1" dirty="0"/>
              <a:t>La Forêt de Travers </a:t>
            </a:r>
            <a:r>
              <a:rPr lang="fr-FR" b="1" dirty="0"/>
              <a:t>qui fait la part belle au détournement, il s’agira d’évoquer un conte du patrimoine dans lequel la forêt occupe une place prépondérante</a:t>
            </a:r>
            <a:r>
              <a:rPr lang="fr-FR" b="1" dirty="0" smtClean="0"/>
              <a:t>.</a:t>
            </a:r>
          </a:p>
          <a:p>
            <a:pPr algn="just"/>
            <a:endParaRPr lang="fr-FR" b="1" dirty="0" smtClean="0"/>
          </a:p>
          <a:p>
            <a:pPr algn="just"/>
            <a:r>
              <a:rPr lang="fr-FR" dirty="0" smtClean="0">
                <a:effectLst/>
              </a:rPr>
              <a:t>Les enseignants qui souhaiteront faire participer leur classe à ce concours d’affiche trouveront dans ce document des pistes de travail en arts plastiques autour de l’arbre et de la forêt.</a:t>
            </a:r>
          </a:p>
          <a:p>
            <a:pPr algn="just"/>
            <a:endParaRPr lang="fr-FR" dirty="0"/>
          </a:p>
          <a:p>
            <a:pPr algn="just"/>
            <a:r>
              <a:rPr lang="fr-FR" dirty="0" smtClean="0">
                <a:effectLst/>
              </a:rPr>
              <a:t>Règlement du concours : </a:t>
            </a:r>
          </a:p>
          <a:p>
            <a:pPr algn="just"/>
            <a:r>
              <a:rPr lang="fr-FR" dirty="0">
                <a:hlinkClick r:id="rId2"/>
              </a:rPr>
              <a:t>http://www.festival-livre-rouen.fr/festival/les-concours</a:t>
            </a:r>
            <a:r>
              <a:rPr lang="fr-FR" dirty="0" smtClean="0">
                <a:hlinkClick r:id="rId2"/>
              </a:rPr>
              <a:t>/</a:t>
            </a:r>
            <a:endParaRPr lang="fr-FR" dirty="0" smtClean="0"/>
          </a:p>
          <a:p>
            <a:pPr algn="just"/>
            <a:endParaRPr lang="fr-FR" dirty="0">
              <a:effectLst/>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8449" y="217944"/>
            <a:ext cx="3469362" cy="1734681"/>
          </a:xfrm>
          <a:prstGeom prst="rect">
            <a:avLst/>
          </a:prstGeom>
          <a:ln>
            <a:solidFill>
              <a:schemeClr val="tx1">
                <a:lumMod val="65000"/>
                <a:lumOff val="35000"/>
              </a:schemeClr>
            </a:solidFill>
          </a:ln>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3370" y="2181224"/>
            <a:ext cx="3504441" cy="4295775"/>
          </a:xfrm>
          <a:prstGeom prst="rect">
            <a:avLst/>
          </a:prstGeom>
          <a:ln>
            <a:solidFill>
              <a:schemeClr val="tx1">
                <a:lumMod val="65000"/>
                <a:lumOff val="35000"/>
              </a:schemeClr>
            </a:solidFill>
          </a:ln>
        </p:spPr>
      </p:pic>
    </p:spTree>
    <p:extLst>
      <p:ext uri="{BB962C8B-B14F-4D97-AF65-F5344CB8AC3E}">
        <p14:creationId xmlns:p14="http://schemas.microsoft.com/office/powerpoint/2010/main" val="2898792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7142" y="1042071"/>
            <a:ext cx="4599155" cy="3061313"/>
          </a:xfrm>
          <a:prstGeom prst="rect">
            <a:avLst/>
          </a:prstGeom>
        </p:spPr>
      </p:pic>
      <p:sp>
        <p:nvSpPr>
          <p:cNvPr id="5" name="AutoShape 2" descr="Eyvind Earle - “Les seuls beaux yeux sont ceux qui vous regardent..."/>
          <p:cNvSpPr>
            <a:spLocks noChangeAspect="1" noChangeArrowheads="1"/>
          </p:cNvSpPr>
          <p:nvPr/>
        </p:nvSpPr>
        <p:spPr bwMode="auto">
          <a:xfrm>
            <a:off x="3713654" y="750887"/>
            <a:ext cx="3419475" cy="13430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3235" y="210192"/>
            <a:ext cx="2858024" cy="3061314"/>
          </a:xfrm>
          <a:prstGeom prst="rect">
            <a:avLst/>
          </a:prstGeom>
        </p:spPr>
      </p:pic>
      <p:sp>
        <p:nvSpPr>
          <p:cNvPr id="8" name="ZoneTexte 7"/>
          <p:cNvSpPr txBox="1"/>
          <p:nvPr/>
        </p:nvSpPr>
        <p:spPr>
          <a:xfrm>
            <a:off x="122843" y="4841166"/>
            <a:ext cx="11854026" cy="1754326"/>
          </a:xfrm>
          <a:prstGeom prst="rect">
            <a:avLst/>
          </a:prstGeom>
          <a:noFill/>
        </p:spPr>
        <p:txBody>
          <a:bodyPr wrap="square" rtlCol="0">
            <a:spAutoFit/>
          </a:bodyPr>
          <a:lstStyle/>
          <a:p>
            <a:pPr algn="just"/>
            <a:r>
              <a:rPr lang="fr-FR" dirty="0" smtClean="0"/>
              <a:t>Des peintres comme </a:t>
            </a:r>
            <a:r>
              <a:rPr lang="fr-FR" dirty="0" err="1" smtClean="0"/>
              <a:t>Eyving</a:t>
            </a:r>
            <a:r>
              <a:rPr lang="fr-FR" dirty="0" smtClean="0"/>
              <a:t> </a:t>
            </a:r>
            <a:r>
              <a:rPr lang="fr-FR" dirty="0" err="1" smtClean="0"/>
              <a:t>Earle</a:t>
            </a:r>
            <a:r>
              <a:rPr lang="fr-FR" dirty="0" smtClean="0"/>
              <a:t> use dans leur œuvre de la stylisation des formes dans la peinture de sujets « réalistes ». </a:t>
            </a:r>
            <a:r>
              <a:rPr lang="fr-FR" dirty="0" err="1" smtClean="0"/>
              <a:t>Eyving</a:t>
            </a:r>
            <a:r>
              <a:rPr lang="fr-FR" dirty="0" smtClean="0"/>
              <a:t> </a:t>
            </a:r>
            <a:r>
              <a:rPr lang="fr-FR" dirty="0" err="1" smtClean="0"/>
              <a:t>Earle</a:t>
            </a:r>
            <a:r>
              <a:rPr lang="fr-FR" dirty="0" smtClean="0"/>
              <a:t> est un peintre américain mort en 2000 qui avant de se consacrer uniquement à la peinture a travaillé pour les studios Disney. C’est à lui qu’on doit les décors de plusieurs films , notamment la Belle au Bois Dormant qui fut le premier dessin animé où les peintures de fond déterminèrent la direction d’un film Disney. Dans ses peintures de paysages, les houppiers des arbres prennent des formes oniriques de bulles ou de carrés ;  les feuillages sont d’inspiration moyenâgeuse ou japonisante  avec un foisonnement de détails ornementaux. </a:t>
            </a:r>
            <a:endParaRPr lang="fr-FR" dirty="0"/>
          </a:p>
        </p:txBody>
      </p:sp>
      <p:sp>
        <p:nvSpPr>
          <p:cNvPr id="9" name="ZoneTexte 8"/>
          <p:cNvSpPr txBox="1"/>
          <p:nvPr/>
        </p:nvSpPr>
        <p:spPr>
          <a:xfrm>
            <a:off x="122842" y="58389"/>
            <a:ext cx="9341829" cy="954107"/>
          </a:xfrm>
          <a:prstGeom prst="rect">
            <a:avLst/>
          </a:prstGeom>
          <a:noFill/>
        </p:spPr>
        <p:txBody>
          <a:bodyPr wrap="square" rtlCol="0">
            <a:spAutoFit/>
          </a:bodyPr>
          <a:lstStyle/>
          <a:p>
            <a:pPr lvl="0"/>
            <a:r>
              <a:rPr lang="fr-FR" sz="2800" b="1" dirty="0"/>
              <a:t>Dessiner des arbres et la forêt : </a:t>
            </a:r>
            <a:r>
              <a:rPr lang="fr-FR" sz="2800" b="1" dirty="0" smtClean="0"/>
              <a:t>s’inspirer </a:t>
            </a:r>
            <a:r>
              <a:rPr lang="fr-FR" sz="2800" b="1" dirty="0"/>
              <a:t>des œuvres d’art </a:t>
            </a:r>
            <a:endParaRPr lang="fr-FR" sz="2800" b="1" dirty="0" smtClean="0"/>
          </a:p>
          <a:p>
            <a:pPr lvl="0"/>
            <a:r>
              <a:rPr lang="fr-FR" sz="2800" b="1" dirty="0" smtClean="0"/>
              <a:t>La stylisation au service d’une œuvre artistique</a:t>
            </a:r>
            <a:endParaRPr lang="fr-FR" sz="2800" b="1" dirty="0"/>
          </a:p>
        </p:txBody>
      </p:sp>
      <p:sp>
        <p:nvSpPr>
          <p:cNvPr id="3" name="Rectangle 2"/>
          <p:cNvSpPr/>
          <p:nvPr/>
        </p:nvSpPr>
        <p:spPr>
          <a:xfrm>
            <a:off x="9043432" y="3271506"/>
            <a:ext cx="2933437" cy="1569660"/>
          </a:xfrm>
          <a:prstGeom prst="rect">
            <a:avLst/>
          </a:prstGeom>
        </p:spPr>
        <p:txBody>
          <a:bodyPr wrap="square">
            <a:spAutoFit/>
          </a:bodyPr>
          <a:lstStyle/>
          <a:p>
            <a:r>
              <a:rPr lang="fr-FR" sz="1200" b="1" i="1" dirty="0"/>
              <a:t>La Dame à la </a:t>
            </a:r>
            <a:r>
              <a:rPr lang="fr-FR" sz="1200" b="1" i="1" dirty="0" smtClean="0"/>
              <a:t>licorne </a:t>
            </a:r>
            <a:r>
              <a:rPr lang="fr-FR" sz="1200" dirty="0" smtClean="0"/>
              <a:t>Entre 1484 </a:t>
            </a:r>
            <a:r>
              <a:rPr lang="fr-FR" sz="1200" dirty="0"/>
              <a:t>et 1538.</a:t>
            </a:r>
            <a:endParaRPr lang="fr-FR" sz="1200" b="1" i="1" dirty="0" smtClean="0"/>
          </a:p>
          <a:p>
            <a:r>
              <a:rPr lang="fr-FR" sz="1200" dirty="0"/>
              <a:t>Musée de </a:t>
            </a:r>
            <a:r>
              <a:rPr lang="fr-FR" sz="1200" dirty="0" smtClean="0"/>
              <a:t>Cluny, Paris France</a:t>
            </a:r>
          </a:p>
          <a:p>
            <a:r>
              <a:rPr lang="fr-FR" sz="1200" dirty="0">
                <a:hlinkClick r:id="rId5"/>
              </a:rPr>
              <a:t>https://fr.wikipedia.org/wiki/La_Dame_%C3%A0_la_licorne#/media/Fichier:Paris_-_Mus%C3%A9e_de_Cluny_-_La_Dame_%C3%A0_la_licorne_-_Le_Toucher_-_</a:t>
            </a:r>
            <a:r>
              <a:rPr lang="fr-FR" sz="1200" dirty="0" smtClean="0">
                <a:hlinkClick r:id="rId5"/>
              </a:rPr>
              <a:t>001.jpg</a:t>
            </a:r>
            <a:endParaRPr lang="fr-FR" sz="1200" dirty="0" smtClean="0"/>
          </a:p>
          <a:p>
            <a:endParaRPr lang="fr-FR" sz="1200" dirty="0"/>
          </a:p>
        </p:txBody>
      </p:sp>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083" y="1042071"/>
            <a:ext cx="3889469" cy="3047660"/>
          </a:xfrm>
          <a:prstGeom prst="rect">
            <a:avLst/>
          </a:prstGeom>
        </p:spPr>
      </p:pic>
      <p:sp>
        <p:nvSpPr>
          <p:cNvPr id="10" name="Rectangle 9"/>
          <p:cNvSpPr/>
          <p:nvPr/>
        </p:nvSpPr>
        <p:spPr>
          <a:xfrm>
            <a:off x="193083" y="4103384"/>
            <a:ext cx="6096000" cy="461665"/>
          </a:xfrm>
          <a:prstGeom prst="rect">
            <a:avLst/>
          </a:prstGeom>
        </p:spPr>
        <p:txBody>
          <a:bodyPr>
            <a:spAutoFit/>
          </a:bodyPr>
          <a:lstStyle/>
          <a:p>
            <a:r>
              <a:rPr lang="en-US" sz="1200" b="1" dirty="0"/>
              <a:t>Awaking Beauty: The Art of </a:t>
            </a:r>
            <a:r>
              <a:rPr lang="en-US" sz="1200" b="1" dirty="0" err="1"/>
              <a:t>Eyvind</a:t>
            </a:r>
            <a:r>
              <a:rPr lang="en-US" sz="1200" b="1" dirty="0"/>
              <a:t> Earle </a:t>
            </a:r>
            <a:r>
              <a:rPr lang="en-US" sz="1200" dirty="0" smtClean="0"/>
              <a:t>de </a:t>
            </a:r>
            <a:r>
              <a:rPr lang="en-US" sz="1200" dirty="0" err="1"/>
              <a:t>Ioan</a:t>
            </a:r>
            <a:r>
              <a:rPr lang="en-US" sz="1200" dirty="0"/>
              <a:t> </a:t>
            </a:r>
            <a:r>
              <a:rPr lang="en-US" sz="1200" dirty="0" err="1" smtClean="0"/>
              <a:t>Szasz</a:t>
            </a:r>
            <a:endParaRPr lang="en-US" sz="1200" dirty="0" smtClean="0"/>
          </a:p>
          <a:p>
            <a:r>
              <a:rPr lang="en-US" sz="1200" dirty="0"/>
              <a:t>Walt Disney Family Foundation Press</a:t>
            </a:r>
          </a:p>
        </p:txBody>
      </p:sp>
    </p:spTree>
    <p:extLst>
      <p:ext uri="{BB962C8B-B14F-4D97-AF65-F5344CB8AC3E}">
        <p14:creationId xmlns:p14="http://schemas.microsoft.com/office/powerpoint/2010/main" val="7282014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Le petit garçon de la forêt"/>
          <p:cNvPicPr/>
          <p:nvPr/>
        </p:nvPicPr>
        <p:blipFill>
          <a:blip r:embed="rId3">
            <a:extLst>
              <a:ext uri="{28A0092B-C50C-407E-A947-70E740481C1C}">
                <a14:useLocalDpi xmlns:a14="http://schemas.microsoft.com/office/drawing/2010/main" val="0"/>
              </a:ext>
            </a:extLst>
          </a:blip>
          <a:srcRect/>
          <a:stretch>
            <a:fillRect/>
          </a:stretch>
        </p:blipFill>
        <p:spPr bwMode="auto">
          <a:xfrm>
            <a:off x="179109" y="4209998"/>
            <a:ext cx="2084166" cy="2586432"/>
          </a:xfrm>
          <a:prstGeom prst="rect">
            <a:avLst/>
          </a:prstGeom>
          <a:noFill/>
          <a:ln>
            <a:noFill/>
          </a:ln>
        </p:spPr>
      </p:pic>
      <p:pic>
        <p:nvPicPr>
          <p:cNvPr id="3" name="Image 2" descr="https://images2.medimops.eu/product/504c03/M0B01N1O21H3-source.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1587" y="4209998"/>
            <a:ext cx="2420529" cy="2586432"/>
          </a:xfrm>
          <a:prstGeom prst="rect">
            <a:avLst/>
          </a:prstGeom>
          <a:noFill/>
          <a:ln>
            <a:solidFill>
              <a:schemeClr val="bg1">
                <a:lumMod val="85000"/>
              </a:schemeClr>
            </a:solidFill>
          </a:ln>
        </p:spPr>
      </p:pic>
      <p:sp>
        <p:nvSpPr>
          <p:cNvPr id="5" name="Rectangle 4"/>
          <p:cNvSpPr/>
          <p:nvPr/>
        </p:nvSpPr>
        <p:spPr>
          <a:xfrm>
            <a:off x="188621" y="0"/>
            <a:ext cx="11421611" cy="4278094"/>
          </a:xfrm>
          <a:prstGeom prst="rect">
            <a:avLst/>
          </a:prstGeom>
        </p:spPr>
        <p:txBody>
          <a:bodyPr wrap="square">
            <a:spAutoFit/>
          </a:bodyPr>
          <a:lstStyle/>
          <a:p>
            <a:pPr lvl="0"/>
            <a:r>
              <a:rPr lang="fr-FR" sz="2800" b="1" dirty="0" smtClean="0"/>
              <a:t>Dessiner des arbres et la </a:t>
            </a:r>
            <a:r>
              <a:rPr lang="fr-FR" sz="2800" b="1" dirty="0"/>
              <a:t>forêt :   </a:t>
            </a:r>
            <a:endParaRPr lang="fr-FR" sz="2800" b="1" dirty="0" smtClean="0"/>
          </a:p>
          <a:p>
            <a:pPr lvl="0"/>
            <a:r>
              <a:rPr lang="fr-FR" sz="2800" b="1" dirty="0" smtClean="0"/>
              <a:t>s’inspirer </a:t>
            </a:r>
            <a:r>
              <a:rPr lang="fr-FR" sz="2800" b="1" dirty="0"/>
              <a:t>des </a:t>
            </a:r>
            <a:r>
              <a:rPr lang="fr-FR" sz="2800" b="1" dirty="0" smtClean="0"/>
              <a:t>propositions des </a:t>
            </a:r>
            <a:r>
              <a:rPr lang="fr-FR" sz="2800" b="1" dirty="0"/>
              <a:t>illustrateurs </a:t>
            </a:r>
            <a:r>
              <a:rPr lang="fr-FR" sz="2800" b="1" dirty="0" smtClean="0"/>
              <a:t>d’albums de jeunesse</a:t>
            </a:r>
            <a:endParaRPr lang="fr-FR" sz="2000" b="1" dirty="0"/>
          </a:p>
          <a:p>
            <a:pPr lvl="0" algn="just"/>
            <a:endParaRPr lang="fr-FR" dirty="0" smtClean="0"/>
          </a:p>
          <a:p>
            <a:pPr lvl="0" algn="just"/>
            <a:r>
              <a:rPr lang="fr-FR" dirty="0" smtClean="0"/>
              <a:t>Savoir représenter des </a:t>
            </a:r>
            <a:r>
              <a:rPr lang="fr-FR" dirty="0"/>
              <a:t>arbres « réalistes » en s’appuyant sur l’observation n’exclut évidemment pas d’autres types de productions plus fantaisistes qui font appel à </a:t>
            </a:r>
            <a:r>
              <a:rPr lang="fr-FR" dirty="0" smtClean="0"/>
              <a:t>l’imagination de l’enfant qui dessine. </a:t>
            </a:r>
          </a:p>
          <a:p>
            <a:pPr lvl="0" algn="just"/>
            <a:r>
              <a:rPr lang="fr-FR" dirty="0" smtClean="0"/>
              <a:t>La littérature de jeunesse est une véritable source d’inspiration ; dans les albums qui traitent des arbres et de la forêt, les illustrateurs proposent  une version graphique de l’arbre destinée à servir le propos du texte et l’histoire. Ainsi dans « le petit garçon de la forêt », les arbres de Nathalie Minne sont volontairement simples avec une forme proche de celle des arbres produits par les jeunes enfants à qui s’adresse cet album ; les arbres diffèrent dans les graphismes des feuillages rendant compte ainsi des saisons. La forme ronde des houppiers et les couleurs douces servent le propos du livre : la forêt de cet album est un lieu apaisant. La couverture  de l’album «  Dans les bois » de Martine Perrin nous montre un arbre dont l’écorce  est signifiée par un jeu de lignes formant des angles aigus qui ne sont pas sans rappeler le bec du Pic-Vert présent également sur la couverture. Cette « proximité » graphique appuie le parti-pris du livre  qui est de mettre en scène les animaux dans leur milieu de vie naturel évoqué par des formes simples  et des couleurs vives. </a:t>
            </a:r>
            <a:endParaRPr lang="fr-FR" dirty="0"/>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3840" y="4223383"/>
            <a:ext cx="1986392" cy="2573047"/>
          </a:xfrm>
          <a:prstGeom prst="rect">
            <a:avLst/>
          </a:prstGeom>
        </p:spPr>
      </p:pic>
      <p:pic>
        <p:nvPicPr>
          <p:cNvPr id="8" name="Image 7"/>
          <p:cNvPicPr>
            <a:picLocks noChangeAspect="1"/>
          </p:cNvPicPr>
          <p:nvPr/>
        </p:nvPicPr>
        <p:blipFill rotWithShape="1">
          <a:blip r:embed="rId6">
            <a:extLst>
              <a:ext uri="{28A0092B-C50C-407E-A947-70E740481C1C}">
                <a14:useLocalDpi xmlns:a14="http://schemas.microsoft.com/office/drawing/2010/main" val="0"/>
              </a:ext>
            </a:extLst>
          </a:blip>
          <a:srcRect l="27156" t="4212" r="23113" b="3561"/>
          <a:stretch/>
        </p:blipFill>
        <p:spPr>
          <a:xfrm>
            <a:off x="7331279" y="4220151"/>
            <a:ext cx="2083831" cy="2576279"/>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0428" y="4209998"/>
            <a:ext cx="1962121" cy="2586432"/>
          </a:xfrm>
          <a:prstGeom prst="rect">
            <a:avLst/>
          </a:prstGeom>
        </p:spPr>
      </p:pic>
    </p:spTree>
    <p:extLst>
      <p:ext uri="{BB962C8B-B14F-4D97-AF65-F5344CB8AC3E}">
        <p14:creationId xmlns:p14="http://schemas.microsoft.com/office/powerpoint/2010/main" val="21897020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075" y="279192"/>
            <a:ext cx="11510960" cy="1908215"/>
          </a:xfrm>
          <a:prstGeom prst="rect">
            <a:avLst/>
          </a:prstGeom>
        </p:spPr>
        <p:txBody>
          <a:bodyPr wrap="square">
            <a:spAutoFit/>
          </a:bodyPr>
          <a:lstStyle/>
          <a:p>
            <a:r>
              <a:rPr lang="fr-FR" sz="2800" b="1" dirty="0" smtClean="0"/>
              <a:t>4. Illustrer </a:t>
            </a:r>
            <a:r>
              <a:rPr lang="fr-FR" sz="2800" b="1" dirty="0"/>
              <a:t>la forêt d’un  conte oui,  mais comment </a:t>
            </a:r>
            <a:r>
              <a:rPr lang="fr-FR" sz="2800" b="1" dirty="0" smtClean="0"/>
              <a:t>?</a:t>
            </a:r>
          </a:p>
          <a:p>
            <a:pPr algn="just"/>
            <a:endParaRPr lang="fr-FR" dirty="0" smtClean="0"/>
          </a:p>
          <a:p>
            <a:pPr algn="just"/>
            <a:r>
              <a:rPr lang="fr-FR" dirty="0" smtClean="0"/>
              <a:t>On peut  choisir un passage d’un conte se déroulant dans la forêt et l’illustrer avec un  parti-pris </a:t>
            </a:r>
            <a:r>
              <a:rPr lang="fr-FR" dirty="0"/>
              <a:t>d’illustration </a:t>
            </a:r>
            <a:r>
              <a:rPr lang="fr-FR" dirty="0" smtClean="0"/>
              <a:t>:</a:t>
            </a:r>
          </a:p>
          <a:p>
            <a:pPr algn="just"/>
            <a:r>
              <a:rPr lang="fr-FR" dirty="0" smtClean="0"/>
              <a:t>technique particulière (dessin</a:t>
            </a:r>
            <a:r>
              <a:rPr lang="fr-FR" dirty="0"/>
              <a:t>, peinture, collages, découpages, </a:t>
            </a:r>
            <a:r>
              <a:rPr lang="fr-FR" dirty="0" smtClean="0"/>
              <a:t>...) </a:t>
            </a:r>
          </a:p>
          <a:p>
            <a:pPr algn="just"/>
            <a:r>
              <a:rPr lang="fr-FR" dirty="0" smtClean="0"/>
              <a:t>choix esthétiques (couleurs, graphismes, références à un mouvement pictural...)</a:t>
            </a:r>
            <a:endParaRPr lang="fr-FR" dirty="0"/>
          </a:p>
          <a:p>
            <a:endParaRPr lang="fr-FR" dirty="0"/>
          </a:p>
        </p:txBody>
      </p:sp>
      <p:sp>
        <p:nvSpPr>
          <p:cNvPr id="4" name="Rectangle 3"/>
          <p:cNvSpPr/>
          <p:nvPr/>
        </p:nvSpPr>
        <p:spPr>
          <a:xfrm>
            <a:off x="310937" y="4345086"/>
            <a:ext cx="6096000" cy="461665"/>
          </a:xfrm>
          <a:prstGeom prst="rect">
            <a:avLst/>
          </a:prstGeom>
        </p:spPr>
        <p:txBody>
          <a:bodyPr>
            <a:spAutoFit/>
          </a:bodyPr>
          <a:lstStyle/>
          <a:p>
            <a:r>
              <a:rPr lang="fr-FR" sz="1200" b="1" dirty="0" smtClean="0"/>
              <a:t>"</a:t>
            </a:r>
            <a:r>
              <a:rPr lang="fr-FR" sz="1200" b="1" dirty="0"/>
              <a:t>Le petit chaperon rouge", </a:t>
            </a:r>
            <a:r>
              <a:rPr lang="fr-FR" sz="1200" b="1" dirty="0" smtClean="0"/>
              <a:t>Editions Hatier 1969</a:t>
            </a:r>
          </a:p>
          <a:p>
            <a:r>
              <a:rPr lang="fr-FR" sz="1200" dirty="0"/>
              <a:t>illustré par Bernadette </a:t>
            </a:r>
            <a:r>
              <a:rPr lang="fr-FR" sz="1200" dirty="0" smtClean="0"/>
              <a:t>Watts dans un style « impressionniste »</a:t>
            </a:r>
          </a:p>
        </p:txBody>
      </p:sp>
      <p:pic>
        <p:nvPicPr>
          <p:cNvPr id="7" name="Image 6"/>
          <p:cNvPicPr>
            <a:picLocks noChangeAspect="1"/>
          </p:cNvPicPr>
          <p:nvPr/>
        </p:nvPicPr>
        <p:blipFill rotWithShape="1">
          <a:blip r:embed="rId3">
            <a:extLst>
              <a:ext uri="{28A0092B-C50C-407E-A947-70E740481C1C}">
                <a14:useLocalDpi xmlns:a14="http://schemas.microsoft.com/office/drawing/2010/main" val="0"/>
              </a:ext>
            </a:extLst>
          </a:blip>
          <a:srcRect t="-462" r="11966"/>
          <a:stretch/>
        </p:blipFill>
        <p:spPr>
          <a:xfrm>
            <a:off x="3330853" y="2063451"/>
            <a:ext cx="5630872" cy="2281636"/>
          </a:xfrm>
          <a:prstGeom prst="rect">
            <a:avLst/>
          </a:prstGeom>
        </p:spPr>
      </p:pic>
      <p:sp>
        <p:nvSpPr>
          <p:cNvPr id="9" name="Rectangle 8"/>
          <p:cNvSpPr/>
          <p:nvPr/>
        </p:nvSpPr>
        <p:spPr>
          <a:xfrm>
            <a:off x="9005269" y="4145132"/>
            <a:ext cx="3044234" cy="1477328"/>
          </a:xfrm>
          <a:prstGeom prst="rect">
            <a:avLst/>
          </a:prstGeom>
        </p:spPr>
        <p:txBody>
          <a:bodyPr wrap="square">
            <a:spAutoFit/>
          </a:bodyPr>
          <a:lstStyle/>
          <a:p>
            <a:r>
              <a:rPr lang="fr-FR" sz="1200" b="1" dirty="0"/>
              <a:t>" </a:t>
            </a:r>
            <a:r>
              <a:rPr lang="fr-FR" sz="1200" b="1" dirty="0" smtClean="0"/>
              <a:t>Le petit chaperon rouge</a:t>
            </a:r>
            <a:r>
              <a:rPr lang="fr-FR" sz="1200" b="1" dirty="0"/>
              <a:t> </a:t>
            </a:r>
            <a:r>
              <a:rPr lang="fr-FR" sz="1200" b="1" dirty="0" smtClean="0"/>
              <a:t>", </a:t>
            </a:r>
            <a:r>
              <a:rPr lang="fr-FR" sz="1200" b="1" dirty="0"/>
              <a:t>Éditions  </a:t>
            </a:r>
            <a:r>
              <a:rPr lang="fr-FR" sz="1200" b="1" dirty="0" smtClean="0"/>
              <a:t>Pastel</a:t>
            </a:r>
            <a:endParaRPr lang="fr-FR" sz="1200" b="1" dirty="0"/>
          </a:p>
          <a:p>
            <a:r>
              <a:rPr lang="fr-FR" sz="1200" b="1" dirty="0" smtClean="0"/>
              <a:t>Illustré par </a:t>
            </a:r>
            <a:r>
              <a:rPr lang="fr-FR" sz="1200" b="1" dirty="0" err="1" smtClean="0"/>
              <a:t>Rascal</a:t>
            </a:r>
            <a:endParaRPr lang="fr-FR" sz="1200" b="1" dirty="0" smtClean="0"/>
          </a:p>
          <a:p>
            <a:r>
              <a:rPr lang="fr-FR" sz="1200" dirty="0"/>
              <a:t>Les illustrations jouent </a:t>
            </a:r>
            <a:r>
              <a:rPr lang="fr-FR" sz="1200" dirty="0" smtClean="0"/>
              <a:t>sur </a:t>
            </a:r>
            <a:r>
              <a:rPr lang="fr-FR" sz="1200" dirty="0"/>
              <a:t>la symbolique des </a:t>
            </a:r>
            <a:r>
              <a:rPr lang="fr-FR" sz="1200" dirty="0" smtClean="0"/>
              <a:t>couleurs le </a:t>
            </a:r>
            <a:r>
              <a:rPr lang="fr-FR" sz="1200" dirty="0"/>
              <a:t>noir et le rouge avec des </a:t>
            </a:r>
            <a:r>
              <a:rPr lang="fr-FR" sz="1200" dirty="0" smtClean="0"/>
              <a:t>dessins </a:t>
            </a:r>
            <a:r>
              <a:rPr lang="fr-FR" sz="1200" dirty="0"/>
              <a:t>pixélisés.</a:t>
            </a:r>
          </a:p>
          <a:p>
            <a:r>
              <a:rPr lang="fr-FR" sz="1200" b="1" dirty="0"/>
              <a:t/>
            </a:r>
            <a:br>
              <a:rPr lang="fr-FR" sz="1200" b="1" dirty="0"/>
            </a:br>
            <a:endParaRPr lang="fr-FR" dirty="0"/>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5269" y="1430927"/>
            <a:ext cx="1331165" cy="1297672"/>
          </a:xfrm>
          <a:prstGeom prst="rect">
            <a:avLst/>
          </a:prstGeom>
          <a:ln>
            <a:solidFill>
              <a:schemeClr val="tx1">
                <a:lumMod val="65000"/>
                <a:lumOff val="35000"/>
              </a:schemeClr>
            </a:solidFill>
          </a:ln>
        </p:spPr>
      </p:pic>
      <p:sp>
        <p:nvSpPr>
          <p:cNvPr id="10" name="Rectangle 9"/>
          <p:cNvSpPr/>
          <p:nvPr/>
        </p:nvSpPr>
        <p:spPr>
          <a:xfrm>
            <a:off x="6927542" y="4704226"/>
            <a:ext cx="6096000" cy="369332"/>
          </a:xfrm>
          <a:prstGeom prst="rect">
            <a:avLst/>
          </a:prstGeom>
        </p:spPr>
        <p:txBody>
          <a:bodyPr>
            <a:spAutoFit/>
          </a:bodyPr>
          <a:lstStyle/>
          <a:p>
            <a:endParaRPr lang="fr-FR" dirty="0"/>
          </a:p>
        </p:txBody>
      </p:sp>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985" y="1997476"/>
            <a:ext cx="3044952" cy="2400789"/>
          </a:xfrm>
          <a:prstGeom prst="rect">
            <a:avLst/>
          </a:prstGeom>
        </p:spPr>
      </p:pic>
      <p:sp>
        <p:nvSpPr>
          <p:cNvPr id="12" name="ZoneTexte 11"/>
          <p:cNvSpPr txBox="1"/>
          <p:nvPr/>
        </p:nvSpPr>
        <p:spPr>
          <a:xfrm>
            <a:off x="313985" y="5165891"/>
            <a:ext cx="11443141" cy="1200329"/>
          </a:xfrm>
          <a:prstGeom prst="rect">
            <a:avLst/>
          </a:prstGeom>
          <a:noFill/>
        </p:spPr>
        <p:txBody>
          <a:bodyPr wrap="square" rtlCol="0">
            <a:spAutoFit/>
          </a:bodyPr>
          <a:lstStyle/>
          <a:p>
            <a:pPr algn="just"/>
            <a:r>
              <a:rPr lang="fr-FR" dirty="0" smtClean="0"/>
              <a:t>On peut également dans un dessin représentant une forêt placer des indices faisant référence à un conte très connu. Les indices doivent être emblématiques du conte choisi afin qu’on puisse deviner de quelle histoire il s’agit : par exemple,  les bottes de sept lieues, la peau d’âne, le panier du chaperon rouge avec le pot de beurre et la galette,  le panier rempli de pommes de la sorcière dans Blanche-Neige, des collections de 7 objets évoquant les nains dans Blanche-Neige…</a:t>
            </a:r>
            <a:endParaRPr lang="fr-FR" dirty="0"/>
          </a:p>
        </p:txBody>
      </p:sp>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8730" y="2768081"/>
            <a:ext cx="2906135" cy="1337569"/>
          </a:xfrm>
          <a:prstGeom prst="rect">
            <a:avLst/>
          </a:prstGeom>
        </p:spPr>
      </p:pic>
      <p:pic>
        <p:nvPicPr>
          <p:cNvPr id="15" name="Imag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79978" y="1408218"/>
            <a:ext cx="1666818" cy="1180293"/>
          </a:xfrm>
          <a:prstGeom prst="rect">
            <a:avLst/>
          </a:prstGeom>
        </p:spPr>
      </p:pic>
    </p:spTree>
    <p:extLst>
      <p:ext uri="{BB962C8B-B14F-4D97-AF65-F5344CB8AC3E}">
        <p14:creationId xmlns:p14="http://schemas.microsoft.com/office/powerpoint/2010/main" val="3878903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r="-321" b="3941"/>
          <a:stretch/>
        </p:blipFill>
        <p:spPr>
          <a:xfrm>
            <a:off x="1322732" y="907653"/>
            <a:ext cx="2687756" cy="1781427"/>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0536" y="2141715"/>
            <a:ext cx="1228997" cy="82342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7" name="ZoneTexte 6"/>
          <p:cNvSpPr txBox="1"/>
          <p:nvPr/>
        </p:nvSpPr>
        <p:spPr>
          <a:xfrm>
            <a:off x="-176562" y="2669805"/>
            <a:ext cx="4293343" cy="1015663"/>
          </a:xfrm>
          <a:prstGeom prst="rect">
            <a:avLst/>
          </a:prstGeom>
          <a:noFill/>
        </p:spPr>
        <p:txBody>
          <a:bodyPr wrap="square" rtlCol="0">
            <a:spAutoFit/>
          </a:bodyPr>
          <a:lstStyle/>
          <a:p>
            <a:pPr algn="r"/>
            <a:r>
              <a:rPr lang="fr-FR" sz="1200" dirty="0" smtClean="0"/>
              <a:t>Le nom de cette œuvre fait </a:t>
            </a:r>
            <a:r>
              <a:rPr lang="fr-FR" sz="1200" dirty="0"/>
              <a:t>référence </a:t>
            </a:r>
          </a:p>
          <a:p>
            <a:pPr algn="r"/>
            <a:r>
              <a:rPr lang="fr-FR" sz="1200" dirty="0"/>
              <a:t>au camp de concentration d’ Auschwitz-Birkenau </a:t>
            </a:r>
            <a:endParaRPr lang="fr-FR" sz="1200" dirty="0" smtClean="0"/>
          </a:p>
          <a:p>
            <a:pPr algn="r"/>
            <a:r>
              <a:rPr lang="fr-FR" sz="1200" dirty="0" smtClean="0"/>
              <a:t>dissimulé </a:t>
            </a:r>
            <a:r>
              <a:rPr lang="fr-FR" sz="1200" dirty="0"/>
              <a:t>par des bouleaux ; </a:t>
            </a:r>
            <a:endParaRPr lang="fr-FR" sz="1200" dirty="0" smtClean="0"/>
          </a:p>
          <a:p>
            <a:pPr algn="r"/>
            <a:r>
              <a:rPr lang="fr-FR" sz="1200" dirty="0" smtClean="0"/>
              <a:t>«</a:t>
            </a:r>
            <a:r>
              <a:rPr lang="fr-FR" sz="1200" dirty="0"/>
              <a:t> </a:t>
            </a:r>
            <a:r>
              <a:rPr lang="fr-FR" sz="1200" dirty="0" err="1"/>
              <a:t>birken</a:t>
            </a:r>
            <a:r>
              <a:rPr lang="fr-FR" sz="1200" dirty="0"/>
              <a:t> » étant le mot allemand pour « bouleaux ».</a:t>
            </a:r>
          </a:p>
          <a:p>
            <a:endParaRPr lang="fr-FR" sz="1200" i="1" dirty="0"/>
          </a:p>
        </p:txBody>
      </p:sp>
      <p:sp>
        <p:nvSpPr>
          <p:cNvPr id="2" name="ZoneTexte 1"/>
          <p:cNvSpPr txBox="1"/>
          <p:nvPr/>
        </p:nvSpPr>
        <p:spPr>
          <a:xfrm>
            <a:off x="5329533" y="869312"/>
            <a:ext cx="6745368" cy="2031325"/>
          </a:xfrm>
          <a:prstGeom prst="rect">
            <a:avLst/>
          </a:prstGeom>
          <a:noFill/>
        </p:spPr>
        <p:txBody>
          <a:bodyPr wrap="square" rtlCol="0">
            <a:spAutoFit/>
          </a:bodyPr>
          <a:lstStyle/>
          <a:p>
            <a:pPr algn="just"/>
            <a:r>
              <a:rPr lang="fr-FR" dirty="0" smtClean="0"/>
              <a:t>S’inspirer du procédé mis en œuvre par Marcel </a:t>
            </a:r>
            <a:r>
              <a:rPr lang="fr-FR" dirty="0" err="1" smtClean="0"/>
              <a:t>Oldenberg</a:t>
            </a:r>
            <a:r>
              <a:rPr lang="fr-FR" dirty="0" smtClean="0"/>
              <a:t>  dans </a:t>
            </a:r>
            <a:r>
              <a:rPr lang="en-US" dirty="0" smtClean="0"/>
              <a:t>"You </a:t>
            </a:r>
            <a:r>
              <a:rPr lang="en-US" dirty="0"/>
              <a:t>Can't See the Forest for the Trees " </a:t>
            </a:r>
            <a:r>
              <a:rPr lang="en-US" dirty="0" smtClean="0"/>
              <a:t>(</a:t>
            </a:r>
            <a:r>
              <a:rPr lang="fr-FR" i="1" dirty="0" smtClean="0"/>
              <a:t>l’arbre </a:t>
            </a:r>
            <a:r>
              <a:rPr lang="fr-FR" i="1" dirty="0"/>
              <a:t>qui cache la forêt</a:t>
            </a:r>
            <a:r>
              <a:rPr lang="en-US" dirty="0" smtClean="0"/>
              <a:t>) </a:t>
            </a:r>
            <a:r>
              <a:rPr lang="fr-FR" dirty="0" smtClean="0"/>
              <a:t>et réaliser le feuillage à partir de photocopies de personnages et/ou objets emblématiques d’un conte, traitées dans un camaïeu de verts.</a:t>
            </a:r>
          </a:p>
          <a:p>
            <a:pPr algn="just"/>
            <a:r>
              <a:rPr lang="fr-FR" dirty="0" smtClean="0">
                <a:hlinkClick r:id="rId5"/>
              </a:rPr>
              <a:t>Pour voir cette œuvre : </a:t>
            </a:r>
          </a:p>
          <a:p>
            <a:pPr algn="just"/>
            <a:r>
              <a:rPr lang="fr-FR" dirty="0" smtClean="0">
                <a:hlinkClick r:id="rId5"/>
              </a:rPr>
              <a:t>https</a:t>
            </a:r>
            <a:r>
              <a:rPr lang="fr-FR" dirty="0">
                <a:hlinkClick r:id="rId5"/>
              </a:rPr>
              <a:t>://</a:t>
            </a:r>
            <a:r>
              <a:rPr lang="fr-FR" dirty="0" smtClean="0">
                <a:hlinkClick r:id="rId5"/>
              </a:rPr>
              <a:t>www.moma.org/collection/works/96847</a:t>
            </a:r>
            <a:endParaRPr lang="fr-FR" dirty="0" smtClean="0"/>
          </a:p>
          <a:p>
            <a:endParaRPr lang="fr-FR" b="1" dirty="0">
              <a:solidFill>
                <a:srgbClr val="FF0000"/>
              </a:solidFill>
            </a:endParaRPr>
          </a:p>
        </p:txBody>
      </p:sp>
      <p:sp>
        <p:nvSpPr>
          <p:cNvPr id="8" name="Rectangle 7"/>
          <p:cNvSpPr/>
          <p:nvPr/>
        </p:nvSpPr>
        <p:spPr>
          <a:xfrm>
            <a:off x="4112766" y="2965143"/>
            <a:ext cx="1220783" cy="276999"/>
          </a:xfrm>
          <a:prstGeom prst="rect">
            <a:avLst/>
          </a:prstGeom>
        </p:spPr>
        <p:txBody>
          <a:bodyPr wrap="none">
            <a:spAutoFit/>
          </a:bodyPr>
          <a:lstStyle/>
          <a:p>
            <a:pPr algn="r"/>
            <a:r>
              <a:rPr lang="fr-FR" sz="1200" i="1" dirty="0"/>
              <a:t>Détail du collage</a:t>
            </a:r>
          </a:p>
        </p:txBody>
      </p:sp>
      <p:sp>
        <p:nvSpPr>
          <p:cNvPr id="9" name="Rectangle 8"/>
          <p:cNvSpPr/>
          <p:nvPr/>
        </p:nvSpPr>
        <p:spPr>
          <a:xfrm>
            <a:off x="362676" y="-14558"/>
            <a:ext cx="11622177" cy="954107"/>
          </a:xfrm>
          <a:prstGeom prst="rect">
            <a:avLst/>
          </a:prstGeom>
        </p:spPr>
        <p:txBody>
          <a:bodyPr wrap="square">
            <a:spAutoFit/>
          </a:bodyPr>
          <a:lstStyle/>
          <a:p>
            <a:r>
              <a:rPr lang="fr-FR" sz="2800" b="1" dirty="0"/>
              <a:t>Illustrer la forêt d’un  conte oui,  mais comment </a:t>
            </a:r>
            <a:r>
              <a:rPr lang="fr-FR" sz="2800" b="1" dirty="0" smtClean="0"/>
              <a:t>?</a:t>
            </a:r>
          </a:p>
          <a:p>
            <a:r>
              <a:rPr lang="fr-FR" sz="2800" b="1" dirty="0" smtClean="0"/>
              <a:t>En s’inspirant de certaines œuvres : tableaux, photographies, affiches… </a:t>
            </a:r>
            <a:endParaRPr lang="fr-FR" sz="2800" b="1" dirty="0"/>
          </a:p>
        </p:txBody>
      </p:sp>
      <p:sp>
        <p:nvSpPr>
          <p:cNvPr id="12" name="Rectangle 11"/>
          <p:cNvSpPr/>
          <p:nvPr/>
        </p:nvSpPr>
        <p:spPr>
          <a:xfrm>
            <a:off x="4116781" y="6075157"/>
            <a:ext cx="3701985" cy="830997"/>
          </a:xfrm>
          <a:prstGeom prst="rect">
            <a:avLst/>
          </a:prstGeom>
        </p:spPr>
        <p:txBody>
          <a:bodyPr wrap="square">
            <a:spAutoFit/>
          </a:bodyPr>
          <a:lstStyle/>
          <a:p>
            <a:r>
              <a:rPr lang="fr-FR" sz="1200" dirty="0"/>
              <a:t>“Invendus – bottes”, </a:t>
            </a:r>
            <a:r>
              <a:rPr lang="fr-FR" sz="1200" dirty="0" smtClean="0"/>
              <a:t>Lilian </a:t>
            </a:r>
            <a:r>
              <a:rPr lang="fr-FR" sz="1200" dirty="0" err="1" smtClean="0"/>
              <a:t>Bourgeat</a:t>
            </a:r>
            <a:endParaRPr lang="fr-FR" sz="1200" dirty="0" smtClean="0"/>
          </a:p>
          <a:p>
            <a:r>
              <a:rPr lang="fr-FR" sz="1200" dirty="0">
                <a:hlinkClick r:id="rId6"/>
              </a:rPr>
              <a:t>https://</a:t>
            </a:r>
            <a:r>
              <a:rPr lang="fr-FR" sz="1200" dirty="0" smtClean="0">
                <a:hlinkClick r:id="rId6"/>
              </a:rPr>
              <a:t>fr.wikipedia.org/wiki/Fichier:Invendus_Bottes_Lilian_Bourgeat.jpg</a:t>
            </a:r>
            <a:endParaRPr lang="fr-FR" sz="1200" dirty="0" smtClean="0"/>
          </a:p>
          <a:p>
            <a:endParaRPr lang="fr-FR" sz="1200" dirty="0"/>
          </a:p>
        </p:txBody>
      </p:sp>
      <p:pic>
        <p:nvPicPr>
          <p:cNvPr id="13" name="Image 12"/>
          <p:cNvPicPr>
            <a:picLocks noChangeAspect="1"/>
          </p:cNvPicPr>
          <p:nvPr/>
        </p:nvPicPr>
        <p:blipFill rotWithShape="1">
          <a:blip r:embed="rId7">
            <a:extLst>
              <a:ext uri="{28A0092B-C50C-407E-A947-70E740481C1C}">
                <a14:useLocalDpi xmlns:a14="http://schemas.microsoft.com/office/drawing/2010/main" val="0"/>
              </a:ext>
            </a:extLst>
          </a:blip>
          <a:srcRect l="3860" t="4449" r="3024" b="5803"/>
          <a:stretch/>
        </p:blipFill>
        <p:spPr>
          <a:xfrm>
            <a:off x="7945515" y="2706326"/>
            <a:ext cx="3968317" cy="2948065"/>
          </a:xfrm>
          <a:prstGeom prst="rect">
            <a:avLst/>
          </a:prstGeom>
        </p:spPr>
      </p:pic>
      <p:sp>
        <p:nvSpPr>
          <p:cNvPr id="14" name="Rectangle 13"/>
          <p:cNvSpPr/>
          <p:nvPr/>
        </p:nvSpPr>
        <p:spPr>
          <a:xfrm>
            <a:off x="7945515" y="5654391"/>
            <a:ext cx="4039339" cy="1384995"/>
          </a:xfrm>
          <a:prstGeom prst="rect">
            <a:avLst/>
          </a:prstGeom>
        </p:spPr>
        <p:txBody>
          <a:bodyPr wrap="square">
            <a:spAutoFit/>
          </a:bodyPr>
          <a:lstStyle/>
          <a:p>
            <a:pPr algn="just"/>
            <a:r>
              <a:rPr lang="fr-FR" sz="1200" dirty="0" smtClean="0"/>
              <a:t>Tim Walker est </a:t>
            </a:r>
            <a:r>
              <a:rPr lang="fr-FR" sz="1200" dirty="0"/>
              <a:t>un photographe de mode britannique, qui travaille </a:t>
            </a:r>
            <a:r>
              <a:rPr lang="fr-FR" sz="1200" dirty="0" smtClean="0"/>
              <a:t>pour </a:t>
            </a:r>
            <a:r>
              <a:rPr lang="fr-FR" sz="1200" dirty="0"/>
              <a:t>les magazines </a:t>
            </a:r>
            <a:r>
              <a:rPr lang="fr-FR" sz="1200" i="1" dirty="0"/>
              <a:t>Vogue</a:t>
            </a:r>
            <a:r>
              <a:rPr lang="fr-FR" sz="1200" dirty="0"/>
              <a:t>, </a:t>
            </a:r>
            <a:r>
              <a:rPr lang="fr-FR" sz="1200" i="1" dirty="0"/>
              <a:t>W</a:t>
            </a:r>
            <a:r>
              <a:rPr lang="fr-FR" sz="1200" dirty="0"/>
              <a:t> ou </a:t>
            </a:r>
            <a:r>
              <a:rPr lang="fr-FR" sz="1200" i="1" dirty="0" smtClean="0"/>
              <a:t>LOVE</a:t>
            </a:r>
            <a:r>
              <a:rPr lang="fr-FR" sz="1200" dirty="0" smtClean="0"/>
              <a:t>. Ses photographies </a:t>
            </a:r>
            <a:r>
              <a:rPr lang="fr-FR" sz="1200" dirty="0"/>
              <a:t>font l'objet de collections permanentes au Victoria and Albert Museum et au National Portrait </a:t>
            </a:r>
            <a:r>
              <a:rPr lang="fr-FR" sz="1200" dirty="0" err="1"/>
              <a:t>Gallery</a:t>
            </a:r>
            <a:r>
              <a:rPr lang="fr-FR" sz="1200" baseline="30000" dirty="0"/>
              <a:t>.</a:t>
            </a:r>
            <a:r>
              <a:rPr lang="fr-FR" sz="1200" dirty="0"/>
              <a:t> </a:t>
            </a:r>
          </a:p>
          <a:p>
            <a:pPr algn="just"/>
            <a:r>
              <a:rPr lang="fr-FR" sz="1200" dirty="0">
                <a:hlinkClick r:id="rId8"/>
              </a:rPr>
              <a:t>https://</a:t>
            </a:r>
            <a:r>
              <a:rPr lang="fr-FR" sz="1200" dirty="0" smtClean="0">
                <a:hlinkClick r:id="rId8"/>
              </a:rPr>
              <a:t>www.vogue.de/kultur/galerie/highlights-tim-walker-ausstellung</a:t>
            </a:r>
            <a:endParaRPr lang="fr-FR" sz="1200" dirty="0" smtClean="0"/>
          </a:p>
          <a:p>
            <a:pPr algn="just"/>
            <a:endParaRPr lang="fr-FR" sz="1200" dirty="0"/>
          </a:p>
        </p:txBody>
      </p:sp>
      <p:pic>
        <p:nvPicPr>
          <p:cNvPr id="15" name="Imag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61166" y="3636757"/>
            <a:ext cx="3657600" cy="2438400"/>
          </a:xfrm>
          <a:prstGeom prst="rect">
            <a:avLst/>
          </a:prstGeom>
        </p:spPr>
      </p:pic>
      <p:sp>
        <p:nvSpPr>
          <p:cNvPr id="16" name="ZoneTexte 15"/>
          <p:cNvSpPr txBox="1"/>
          <p:nvPr/>
        </p:nvSpPr>
        <p:spPr>
          <a:xfrm>
            <a:off x="589880" y="3648777"/>
            <a:ext cx="3471169" cy="1754326"/>
          </a:xfrm>
          <a:prstGeom prst="rect">
            <a:avLst/>
          </a:prstGeom>
          <a:noFill/>
        </p:spPr>
        <p:txBody>
          <a:bodyPr wrap="square" rtlCol="0">
            <a:spAutoFit/>
          </a:bodyPr>
          <a:lstStyle/>
          <a:p>
            <a:pPr algn="r"/>
            <a:r>
              <a:rPr lang="fr-FR" dirty="0" smtClean="0"/>
              <a:t>Mettre en scène des objets emblématiques </a:t>
            </a:r>
          </a:p>
          <a:p>
            <a:pPr algn="r"/>
            <a:r>
              <a:rPr lang="fr-FR" dirty="0"/>
              <a:t>d</a:t>
            </a:r>
            <a:r>
              <a:rPr lang="fr-FR" dirty="0" smtClean="0"/>
              <a:t>e certains contes </a:t>
            </a:r>
          </a:p>
          <a:p>
            <a:pPr algn="r"/>
            <a:r>
              <a:rPr lang="fr-FR" dirty="0" smtClean="0"/>
              <a:t>dans un décor de forêt :</a:t>
            </a:r>
          </a:p>
          <a:p>
            <a:pPr algn="r"/>
            <a:r>
              <a:rPr lang="fr-FR" dirty="0" smtClean="0"/>
              <a:t>Les bottes de 7 lieues, </a:t>
            </a:r>
          </a:p>
          <a:p>
            <a:pPr algn="r"/>
            <a:r>
              <a:rPr lang="fr-FR" dirty="0" smtClean="0"/>
              <a:t>les robes de Peau d’Âne...</a:t>
            </a:r>
            <a:endParaRPr lang="fr-FR" dirty="0"/>
          </a:p>
        </p:txBody>
      </p:sp>
    </p:spTree>
    <p:extLst>
      <p:ext uri="{BB962C8B-B14F-4D97-AF65-F5344CB8AC3E}">
        <p14:creationId xmlns:p14="http://schemas.microsoft.com/office/powerpoint/2010/main" val="13481760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700" y="1446921"/>
            <a:ext cx="6372995" cy="4527365"/>
          </a:xfrm>
          <a:prstGeom prst="rect">
            <a:avLst/>
          </a:prstGeom>
        </p:spPr>
      </p:pic>
      <p:sp>
        <p:nvSpPr>
          <p:cNvPr id="3" name="Rectangle 2"/>
          <p:cNvSpPr/>
          <p:nvPr/>
        </p:nvSpPr>
        <p:spPr>
          <a:xfrm>
            <a:off x="692458" y="6020638"/>
            <a:ext cx="6566876" cy="1015663"/>
          </a:xfrm>
          <a:prstGeom prst="rect">
            <a:avLst/>
          </a:prstGeom>
        </p:spPr>
        <p:txBody>
          <a:bodyPr wrap="square">
            <a:spAutoFit/>
          </a:bodyPr>
          <a:lstStyle/>
          <a:p>
            <a:r>
              <a:rPr lang="fr-FR" sz="1200" dirty="0" err="1"/>
              <a:t>Foresta</a:t>
            </a:r>
            <a:r>
              <a:rPr lang="fr-FR" sz="1200" dirty="0"/>
              <a:t> </a:t>
            </a:r>
            <a:r>
              <a:rPr lang="fr-FR" sz="1200" dirty="0" err="1" smtClean="0"/>
              <a:t>Lumina</a:t>
            </a:r>
            <a:r>
              <a:rPr lang="fr-FR" sz="1200" dirty="0" smtClean="0"/>
              <a:t>, parcours </a:t>
            </a:r>
            <a:r>
              <a:rPr lang="fr-FR" sz="1200" dirty="0"/>
              <a:t>multimédia de plus de 2,6 </a:t>
            </a:r>
            <a:r>
              <a:rPr lang="fr-FR" sz="1200" dirty="0" smtClean="0"/>
              <a:t>km – Gorges de </a:t>
            </a:r>
            <a:r>
              <a:rPr lang="fr-FR" sz="1200" dirty="0" err="1" smtClean="0"/>
              <a:t>Coaticook</a:t>
            </a:r>
            <a:r>
              <a:rPr lang="fr-FR" sz="1200" dirty="0" smtClean="0"/>
              <a:t>, </a:t>
            </a:r>
            <a:r>
              <a:rPr lang="fr-FR" sz="1200" dirty="0" smtClean="0"/>
              <a:t>Canada</a:t>
            </a:r>
          </a:p>
          <a:p>
            <a:r>
              <a:rPr lang="fr-FR" sz="1200" dirty="0" smtClean="0"/>
              <a:t>Source : </a:t>
            </a:r>
            <a:r>
              <a:rPr lang="fr-FR" sz="1200" dirty="0">
                <a:hlinkClick r:id="rId4"/>
              </a:rPr>
              <a:t>https://gorgedecoaticook.qc.ca/evenement/ouverture-camping-parc-de-gorge-de-coaticook/fermeture-foresta-lumina-parc-gorge-coaticook</a:t>
            </a:r>
            <a:r>
              <a:rPr lang="fr-FR" sz="1200" dirty="0" smtClean="0">
                <a:hlinkClick r:id="rId4"/>
              </a:rPr>
              <a:t>/</a:t>
            </a:r>
            <a:endParaRPr lang="fr-FR" sz="1200" dirty="0" smtClean="0"/>
          </a:p>
          <a:p>
            <a:endParaRPr lang="fr-FR" sz="1200" dirty="0"/>
          </a:p>
          <a:p>
            <a:r>
              <a:rPr lang="fr-FR" sz="1200" dirty="0" smtClean="0"/>
              <a:t> </a:t>
            </a:r>
            <a:endParaRPr lang="fr-FR" sz="1200" dirty="0"/>
          </a:p>
        </p:txBody>
      </p:sp>
      <p:sp>
        <p:nvSpPr>
          <p:cNvPr id="4" name="ZoneTexte 3"/>
          <p:cNvSpPr txBox="1"/>
          <p:nvPr/>
        </p:nvSpPr>
        <p:spPr>
          <a:xfrm>
            <a:off x="153012" y="0"/>
            <a:ext cx="11453298" cy="1354217"/>
          </a:xfrm>
          <a:prstGeom prst="rect">
            <a:avLst/>
          </a:prstGeom>
          <a:noFill/>
        </p:spPr>
        <p:txBody>
          <a:bodyPr wrap="square" rtlCol="0">
            <a:spAutoFit/>
          </a:bodyPr>
          <a:lstStyle/>
          <a:p>
            <a:r>
              <a:rPr lang="fr-FR" sz="2800" b="1" dirty="0"/>
              <a:t>Illustrer la forêt d’un  conte oui,  mais comment ?</a:t>
            </a:r>
          </a:p>
          <a:p>
            <a:pPr algn="just"/>
            <a:r>
              <a:rPr lang="fr-FR" dirty="0" smtClean="0"/>
              <a:t>La </a:t>
            </a:r>
            <a:r>
              <a:rPr lang="fr-FR" dirty="0" smtClean="0"/>
              <a:t>forêt des contes, une forêt enchantée → Donner cette impression </a:t>
            </a:r>
            <a:r>
              <a:rPr lang="fr-FR" dirty="0" smtClean="0"/>
              <a:t>d’enchantement en dessinant des arbres mystérieux voire inquiétants aux branches tordues et</a:t>
            </a:r>
            <a:r>
              <a:rPr lang="fr-FR" dirty="0"/>
              <a:t> </a:t>
            </a:r>
            <a:r>
              <a:rPr lang="fr-FR" dirty="0" smtClean="0"/>
              <a:t>aux </a:t>
            </a:r>
            <a:r>
              <a:rPr lang="fr-FR" dirty="0" smtClean="0"/>
              <a:t>racines noueuses. Utiliser </a:t>
            </a:r>
            <a:r>
              <a:rPr lang="fr-FR" dirty="0"/>
              <a:t>des couleurs </a:t>
            </a:r>
            <a:r>
              <a:rPr lang="fr-FR" dirty="0" smtClean="0"/>
              <a:t>irréelles pour la végétation et jouer sur </a:t>
            </a:r>
            <a:r>
              <a:rPr lang="fr-FR" dirty="0"/>
              <a:t>les contrastes </a:t>
            </a:r>
            <a:r>
              <a:rPr lang="fr-FR" dirty="0" smtClean="0"/>
              <a:t>pour </a:t>
            </a:r>
            <a:r>
              <a:rPr lang="fr-FR" dirty="0"/>
              <a:t>créer cette illusion de forêt </a:t>
            </a:r>
            <a:r>
              <a:rPr lang="fr-FR" dirty="0" smtClean="0"/>
              <a:t>enchantée (brouillard, halo…)</a:t>
            </a:r>
            <a:endParaRPr lang="fr-FR" dirty="0"/>
          </a:p>
        </p:txBody>
      </p:sp>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4582" y="3535149"/>
            <a:ext cx="4546206" cy="2439137"/>
          </a:xfrm>
          <a:prstGeom prst="rect">
            <a:avLst/>
          </a:prstGeom>
        </p:spPr>
      </p:pic>
      <p:sp>
        <p:nvSpPr>
          <p:cNvPr id="6" name="ZoneTexte 5"/>
          <p:cNvSpPr txBox="1"/>
          <p:nvPr/>
        </p:nvSpPr>
        <p:spPr>
          <a:xfrm>
            <a:off x="6797695" y="5958108"/>
            <a:ext cx="5414431" cy="830997"/>
          </a:xfrm>
          <a:prstGeom prst="rect">
            <a:avLst/>
          </a:prstGeom>
          <a:noFill/>
        </p:spPr>
        <p:txBody>
          <a:bodyPr wrap="none" rtlCol="0">
            <a:spAutoFit/>
          </a:bodyPr>
          <a:lstStyle/>
          <a:p>
            <a:r>
              <a:rPr lang="fr-FR" sz="1200" dirty="0" smtClean="0"/>
              <a:t>Forêt de </a:t>
            </a:r>
            <a:r>
              <a:rPr lang="fr-FR" sz="1200" dirty="0" err="1" smtClean="0"/>
              <a:t>Wistman’s</a:t>
            </a:r>
            <a:r>
              <a:rPr lang="fr-FR" sz="1200" dirty="0" smtClean="0"/>
              <a:t> Wood</a:t>
            </a:r>
          </a:p>
          <a:p>
            <a:r>
              <a:rPr lang="fr-FR" sz="1200" dirty="0"/>
              <a:t>Photographiée par Neil </a:t>
            </a:r>
            <a:r>
              <a:rPr lang="fr-FR" sz="1200" dirty="0" err="1" smtClean="0"/>
              <a:t>Burnell</a:t>
            </a:r>
            <a:endParaRPr lang="fr-FR" sz="1200" dirty="0" smtClean="0"/>
          </a:p>
          <a:p>
            <a:r>
              <a:rPr lang="fr-FR" sz="1200" dirty="0"/>
              <a:t>Source </a:t>
            </a:r>
            <a:r>
              <a:rPr lang="fr-FR" sz="1200" dirty="0" smtClean="0"/>
              <a:t>: </a:t>
            </a:r>
            <a:r>
              <a:rPr lang="fr-FR" sz="1200" dirty="0" smtClean="0">
                <a:hlinkClick r:id="rId6"/>
              </a:rPr>
              <a:t>https</a:t>
            </a:r>
            <a:r>
              <a:rPr lang="fr-FR" sz="1200" dirty="0">
                <a:hlinkClick r:id="rId6"/>
              </a:rPr>
              <a:t>://</a:t>
            </a:r>
            <a:r>
              <a:rPr lang="fr-FR" sz="1200" dirty="0" smtClean="0">
                <a:hlinkClick r:id="rId6"/>
              </a:rPr>
              <a:t>creapills.com/photographie-foret-enchantee-neil-burnell-20190111</a:t>
            </a:r>
            <a:endParaRPr lang="fr-FR" sz="1200" dirty="0" smtClean="0"/>
          </a:p>
          <a:p>
            <a:endParaRPr lang="fr-FR" sz="1200" dirty="0"/>
          </a:p>
        </p:txBody>
      </p:sp>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4582" y="1446921"/>
            <a:ext cx="1972528" cy="1767158"/>
          </a:xfrm>
          <a:prstGeom prst="rect">
            <a:avLst/>
          </a:prstGeom>
        </p:spPr>
      </p:pic>
      <p:pic>
        <p:nvPicPr>
          <p:cNvPr id="10" name="Image 9"/>
          <p:cNvPicPr>
            <a:picLocks noChangeAspect="1"/>
          </p:cNvPicPr>
          <p:nvPr/>
        </p:nvPicPr>
        <p:blipFill rotWithShape="1">
          <a:blip r:embed="rId8" cstate="print">
            <a:extLst>
              <a:ext uri="{28A0092B-C50C-407E-A947-70E740481C1C}">
                <a14:useLocalDpi xmlns:a14="http://schemas.microsoft.com/office/drawing/2010/main" val="0"/>
              </a:ext>
            </a:extLst>
          </a:blip>
          <a:srcRect l="12118" t="3642" r="11714"/>
          <a:stretch/>
        </p:blipFill>
        <p:spPr>
          <a:xfrm>
            <a:off x="8977379" y="1446921"/>
            <a:ext cx="2454824" cy="1787177"/>
          </a:xfrm>
          <a:prstGeom prst="rect">
            <a:avLst/>
          </a:prstGeom>
        </p:spPr>
      </p:pic>
      <p:sp>
        <p:nvSpPr>
          <p:cNvPr id="11" name="Rectangle 10"/>
          <p:cNvSpPr/>
          <p:nvPr/>
        </p:nvSpPr>
        <p:spPr>
          <a:xfrm>
            <a:off x="6873371" y="3220150"/>
            <a:ext cx="5155872" cy="276999"/>
          </a:xfrm>
          <a:prstGeom prst="rect">
            <a:avLst/>
          </a:prstGeom>
        </p:spPr>
        <p:txBody>
          <a:bodyPr wrap="square">
            <a:spAutoFit/>
          </a:bodyPr>
          <a:lstStyle/>
          <a:p>
            <a:r>
              <a:rPr lang="fr-FR" sz="1200" dirty="0"/>
              <a:t>The </a:t>
            </a:r>
            <a:r>
              <a:rPr lang="fr-FR" sz="1200" dirty="0" err="1"/>
              <a:t>Fairy</a:t>
            </a:r>
            <a:r>
              <a:rPr lang="fr-FR" sz="1200" dirty="0"/>
              <a:t> Tale </a:t>
            </a:r>
            <a:r>
              <a:rPr lang="fr-FR" sz="1200" dirty="0" smtClean="0"/>
              <a:t>Films, Lotte </a:t>
            </a:r>
            <a:r>
              <a:rPr lang="fr-FR" sz="1200" dirty="0" err="1" smtClean="0"/>
              <a:t>Reiniger</a:t>
            </a:r>
            <a:r>
              <a:rPr lang="fr-FR" sz="1200" dirty="0" smtClean="0"/>
              <a:t> - </a:t>
            </a:r>
            <a:r>
              <a:rPr lang="fr-FR" sz="1200" dirty="0"/>
              <a:t>F</a:t>
            </a:r>
            <a:r>
              <a:rPr lang="fr-FR" sz="1200" dirty="0" smtClean="0"/>
              <a:t>ilm d’animation de silhouettes</a:t>
            </a:r>
          </a:p>
        </p:txBody>
      </p:sp>
    </p:spTree>
    <p:extLst>
      <p:ext uri="{BB962C8B-B14F-4D97-AF65-F5344CB8AC3E}">
        <p14:creationId xmlns:p14="http://schemas.microsoft.com/office/powerpoint/2010/main" val="2819388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92964" y="697583"/>
            <a:ext cx="6578354" cy="6740307"/>
          </a:xfrm>
          <a:prstGeom prst="rect">
            <a:avLst/>
          </a:prstGeom>
          <a:noFill/>
        </p:spPr>
        <p:txBody>
          <a:bodyPr wrap="square" rtlCol="0">
            <a:spAutoFit/>
          </a:bodyPr>
          <a:lstStyle/>
          <a:p>
            <a:pPr algn="just"/>
            <a:r>
              <a:rPr lang="fr-FR" dirty="0" smtClean="0"/>
              <a:t>1. Pour « entrer » dans la thématique de ce concours, nous vous proposons dans un premier temps d’ amener les élèves à rechercher les fonctions de la forêt des contes ; en s’appuyant sur différentes illustrations de contes connus des enfants, il sera intéressant de faire trouver les procédés plastiques mis en œuvre par les illustrateurs et artistes suivant le rendu voulu : une forêt inquiétante ou au contraire accueillante.</a:t>
            </a:r>
          </a:p>
          <a:p>
            <a:pPr algn="just"/>
            <a:endParaRPr lang="fr-FR" dirty="0" smtClean="0"/>
          </a:p>
          <a:p>
            <a:pPr algn="just"/>
            <a:r>
              <a:rPr lang="fr-FR" dirty="0" smtClean="0"/>
              <a:t>2 a et 2 b. Dessiner des arbres en dépassant les stéréotypes et représenter une forêt nécessitent des compétences qu’il est possible de travailler par l’observation : quelques suggestions d’activités vous sont données.</a:t>
            </a:r>
          </a:p>
          <a:p>
            <a:pPr algn="just"/>
            <a:endParaRPr lang="fr-FR" dirty="0" smtClean="0"/>
          </a:p>
          <a:p>
            <a:pPr algn="just"/>
            <a:r>
              <a:rPr lang="fr-FR" dirty="0" smtClean="0"/>
              <a:t>3. Il sera </a:t>
            </a:r>
            <a:r>
              <a:rPr lang="fr-FR" dirty="0"/>
              <a:t>également</a:t>
            </a:r>
            <a:r>
              <a:rPr lang="fr-FR" dirty="0" smtClean="0"/>
              <a:t> intéressant de montrer aux élèves comment les peintres et les illustrateurs donnent à voir les arbres et la forêt : des apports culturels qui enrichiront les propositions des enfants.</a:t>
            </a:r>
          </a:p>
          <a:p>
            <a:pPr algn="just"/>
            <a:endParaRPr lang="fr-FR" dirty="0" smtClean="0"/>
          </a:p>
          <a:p>
            <a:pPr algn="just"/>
            <a:r>
              <a:rPr lang="fr-FR" dirty="0" smtClean="0"/>
              <a:t>4. Enfin, illustrer la forêt d’un  conte oui,  mais comment ? L’illustration proposée doit permettre de « deviner » le conte choisi : quelques propositions vous seront données.</a:t>
            </a:r>
          </a:p>
          <a:p>
            <a:pPr algn="just"/>
            <a:endParaRPr lang="fr-FR" dirty="0"/>
          </a:p>
          <a:p>
            <a:pPr algn="just"/>
            <a:endParaRPr lang="fr-FR" dirty="0" smtClean="0"/>
          </a:p>
          <a:p>
            <a:pPr algn="just"/>
            <a:endParaRPr lang="fr-FR" dirty="0" smtClean="0"/>
          </a:p>
          <a:p>
            <a:pPr algn="just"/>
            <a:endParaRPr lang="fr-FR" dirty="0"/>
          </a:p>
        </p:txBody>
      </p:sp>
      <p:pic>
        <p:nvPicPr>
          <p:cNvPr id="5" name="Image 4"/>
          <p:cNvPicPr>
            <a:picLocks noChangeAspect="1"/>
          </p:cNvPicPr>
          <p:nvPr/>
        </p:nvPicPr>
        <p:blipFill rotWithShape="1">
          <a:blip r:embed="rId2"/>
          <a:srcRect l="18060" t="36309" r="57892" b="20436"/>
          <a:stretch/>
        </p:blipFill>
        <p:spPr>
          <a:xfrm>
            <a:off x="7103719" y="858673"/>
            <a:ext cx="4907344" cy="4965078"/>
          </a:xfrm>
          <a:prstGeom prst="rect">
            <a:avLst/>
          </a:prstGeom>
          <a:ln>
            <a:solidFill>
              <a:schemeClr val="tx1">
                <a:lumMod val="65000"/>
                <a:lumOff val="35000"/>
              </a:schemeClr>
            </a:solidFill>
          </a:ln>
        </p:spPr>
      </p:pic>
      <p:sp>
        <p:nvSpPr>
          <p:cNvPr id="6" name="Rectangle 5"/>
          <p:cNvSpPr/>
          <p:nvPr/>
        </p:nvSpPr>
        <p:spPr>
          <a:xfrm>
            <a:off x="7103719" y="5823752"/>
            <a:ext cx="3108773" cy="461665"/>
          </a:xfrm>
          <a:prstGeom prst="rect">
            <a:avLst/>
          </a:prstGeom>
        </p:spPr>
        <p:txBody>
          <a:bodyPr wrap="square">
            <a:spAutoFit/>
          </a:bodyPr>
          <a:lstStyle/>
          <a:p>
            <a:r>
              <a:rPr lang="fr-FR" sz="1200" dirty="0"/>
              <a:t>Au pays des contes la forêt, Gaël </a:t>
            </a:r>
            <a:r>
              <a:rPr lang="fr-FR" sz="1200" dirty="0" err="1" smtClean="0"/>
              <a:t>Beullier</a:t>
            </a:r>
            <a:endParaRPr lang="fr-FR" sz="1200" dirty="0" smtClean="0"/>
          </a:p>
          <a:p>
            <a:r>
              <a:rPr lang="fr-FR" sz="1200" dirty="0" smtClean="0"/>
              <a:t>Editions Milan</a:t>
            </a:r>
            <a:endParaRPr lang="fr-FR" sz="1200" dirty="0"/>
          </a:p>
        </p:txBody>
      </p:sp>
    </p:spTree>
    <p:extLst>
      <p:ext uri="{BB962C8B-B14F-4D97-AF65-F5344CB8AC3E}">
        <p14:creationId xmlns:p14="http://schemas.microsoft.com/office/powerpoint/2010/main" val="927535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32458" y="126874"/>
            <a:ext cx="6780152" cy="6585008"/>
          </a:xfrm>
          <a:prstGeom prst="rect">
            <a:avLst/>
          </a:prstGeom>
        </p:spPr>
        <p:txBody>
          <a:bodyPr wrap="square">
            <a:spAutoFit/>
          </a:bodyPr>
          <a:lstStyle/>
          <a:p>
            <a:r>
              <a:rPr lang="fr-FR" sz="2800" b="1" dirty="0" smtClean="0">
                <a:latin typeface="Calibri" panose="020F0502020204030204" pitchFamily="34" charset="0"/>
                <a:cs typeface="Calibri" panose="020F0502020204030204" pitchFamily="34" charset="0"/>
              </a:rPr>
              <a:t>1. Les arbres, la forêt dans les contes</a:t>
            </a:r>
          </a:p>
          <a:p>
            <a:r>
              <a:rPr lang="fr-FR" sz="2800" b="1" dirty="0" smtClean="0">
                <a:latin typeface="Calibri" panose="020F0502020204030204" pitchFamily="34" charset="0"/>
                <a:cs typeface="Calibri" panose="020F0502020204030204" pitchFamily="34" charset="0"/>
              </a:rPr>
              <a:t>Différentes  fonctions </a:t>
            </a:r>
            <a:endParaRPr lang="fr-FR" b="1" dirty="0">
              <a:solidFill>
                <a:srgbClr val="FF0066"/>
              </a:solidFill>
              <a:latin typeface="Calibri" panose="020F0502020204030204" pitchFamily="34" charset="0"/>
              <a:cs typeface="Calibri" panose="020F0502020204030204" pitchFamily="34" charset="0"/>
            </a:endParaRPr>
          </a:p>
          <a:p>
            <a:pPr algn="just">
              <a:lnSpc>
                <a:spcPct val="107000"/>
              </a:lnSpc>
            </a:pPr>
            <a:r>
              <a:rPr lang="fr-FR" dirty="0" smtClean="0">
                <a:latin typeface="Calibri" panose="020F0502020204030204" pitchFamily="34" charset="0"/>
                <a:ea typeface="Calibri" panose="020F0502020204030204" pitchFamily="34" charset="0"/>
                <a:cs typeface="Calibri" panose="020F0502020204030204" pitchFamily="34" charset="0"/>
              </a:rPr>
              <a:t>Les </a:t>
            </a:r>
            <a:r>
              <a:rPr lang="fr-FR" dirty="0">
                <a:latin typeface="Calibri" panose="020F0502020204030204" pitchFamily="34" charset="0"/>
                <a:ea typeface="Calibri" panose="020F0502020204030204" pitchFamily="34" charset="0"/>
                <a:cs typeface="Calibri" panose="020F0502020204030204" pitchFamily="34" charset="0"/>
              </a:rPr>
              <a:t>arbres </a:t>
            </a:r>
            <a:r>
              <a:rPr lang="fr-FR" dirty="0" smtClean="0">
                <a:latin typeface="Calibri" panose="020F0502020204030204" pitchFamily="34" charset="0"/>
                <a:ea typeface="Calibri" panose="020F0502020204030204" pitchFamily="34" charset="0"/>
                <a:cs typeface="Calibri" panose="020F0502020204030204" pitchFamily="34" charset="0"/>
              </a:rPr>
              <a:t>et la forêt sont </a:t>
            </a:r>
            <a:r>
              <a:rPr lang="fr-FR" dirty="0">
                <a:latin typeface="Calibri" panose="020F0502020204030204" pitchFamily="34" charset="0"/>
                <a:ea typeface="Calibri" panose="020F0502020204030204" pitchFamily="34" charset="0"/>
                <a:cs typeface="Calibri" panose="020F0502020204030204" pitchFamily="34" charset="0"/>
              </a:rPr>
              <a:t>très présents dans les </a:t>
            </a:r>
            <a:r>
              <a:rPr lang="fr-FR" dirty="0" smtClean="0">
                <a:latin typeface="Calibri" panose="020F0502020204030204" pitchFamily="34" charset="0"/>
                <a:ea typeface="Calibri" panose="020F0502020204030204" pitchFamily="34" charset="0"/>
                <a:cs typeface="Calibri" panose="020F0502020204030204" pitchFamily="34" charset="0"/>
              </a:rPr>
              <a:t>œuvres littéraires  </a:t>
            </a:r>
            <a:r>
              <a:rPr lang="fr-FR" dirty="0">
                <a:latin typeface="Calibri" panose="020F0502020204030204" pitchFamily="34" charset="0"/>
                <a:ea typeface="Calibri" panose="020F0502020204030204" pitchFamily="34" charset="0"/>
                <a:cs typeface="Calibri" panose="020F0502020204030204" pitchFamily="34" charset="0"/>
              </a:rPr>
              <a:t>destinées à la </a:t>
            </a:r>
            <a:r>
              <a:rPr lang="fr-FR" dirty="0" smtClean="0">
                <a:latin typeface="Calibri" panose="020F0502020204030204" pitchFamily="34" charset="0"/>
                <a:ea typeface="Calibri" panose="020F0502020204030204" pitchFamily="34" charset="0"/>
                <a:cs typeface="Calibri" panose="020F0502020204030204" pitchFamily="34" charset="0"/>
              </a:rPr>
              <a:t>jeunesse. La forêt est même quasi-indissociable d’un genre littéraire, celui du conte. </a:t>
            </a:r>
            <a:r>
              <a:rPr lang="fr-FR" dirty="0">
                <a:latin typeface="Calibri" panose="020F0502020204030204" pitchFamily="34" charset="0"/>
                <a:cs typeface="Calibri" panose="020F0502020204030204" pitchFamily="34" charset="0"/>
              </a:rPr>
              <a:t>D’après Bruno Bettelheim, quand le héros est confronté à un problème interne difficile, le conte le décrit perdu dans une forêt dense et impénétrable, métaphore de son état psychologique</a:t>
            </a:r>
            <a:r>
              <a:rPr lang="fr-FR" dirty="0" smtClean="0">
                <a:latin typeface="Calibri" panose="020F0502020204030204" pitchFamily="34" charset="0"/>
                <a:cs typeface="Calibri" panose="020F0502020204030204" pitchFamily="34" charset="0"/>
              </a:rPr>
              <a:t>.</a:t>
            </a:r>
            <a:r>
              <a:rPr lang="fr-FR" dirty="0" smtClean="0">
                <a:latin typeface="Calibri" panose="020F0502020204030204" pitchFamily="34" charset="0"/>
                <a:ea typeface="Calibri" panose="020F0502020204030204" pitchFamily="34" charset="0"/>
                <a:cs typeface="Calibri" panose="020F0502020204030204" pitchFamily="34" charset="0"/>
              </a:rPr>
              <a:t> </a:t>
            </a:r>
            <a:r>
              <a:rPr lang="fr-FR" dirty="0" smtClean="0">
                <a:latin typeface="Calibri" panose="020F0502020204030204" pitchFamily="34" charset="0"/>
                <a:cs typeface="Calibri" panose="020F0502020204030204" pitchFamily="34" charset="0"/>
              </a:rPr>
              <a:t>La forêt des contes a de multiples fonctions : </a:t>
            </a:r>
            <a:r>
              <a:rPr lang="fr-FR" b="1" dirty="0" smtClean="0">
                <a:latin typeface="Calibri" panose="020F0502020204030204" pitchFamily="34" charset="0"/>
                <a:cs typeface="Calibri" panose="020F0502020204030204" pitchFamily="34" charset="0"/>
              </a:rPr>
              <a:t>souvent immense, sombre et terrifiante</a:t>
            </a:r>
            <a:r>
              <a:rPr lang="fr-FR" dirty="0" smtClean="0">
                <a:latin typeface="Calibri" panose="020F0502020204030204" pitchFamily="34" charset="0"/>
                <a:cs typeface="Calibri" panose="020F0502020204030204" pitchFamily="34" charset="0"/>
              </a:rPr>
              <a:t>, c’est  </a:t>
            </a:r>
            <a:r>
              <a:rPr lang="fr-FR" dirty="0">
                <a:latin typeface="Calibri" panose="020F0502020204030204" pitchFamily="34" charset="0"/>
                <a:cs typeface="Calibri" panose="020F0502020204030204" pitchFamily="34" charset="0"/>
              </a:rPr>
              <a:t>un ­endroit où l’on se </a:t>
            </a:r>
            <a:r>
              <a:rPr lang="fr-FR" dirty="0" smtClean="0">
                <a:latin typeface="Calibri" panose="020F0502020204030204" pitchFamily="34" charset="0"/>
                <a:cs typeface="Calibri" panose="020F0502020204030204" pitchFamily="34" charset="0"/>
              </a:rPr>
              <a:t>perd (Le petit Poucet)mais qui peut devenir un </a:t>
            </a:r>
            <a:r>
              <a:rPr lang="fr-FR" dirty="0">
                <a:latin typeface="Calibri" panose="020F0502020204030204" pitchFamily="34" charset="0"/>
                <a:cs typeface="Calibri" panose="020F0502020204030204" pitchFamily="34" charset="0"/>
              </a:rPr>
              <a:t>abri pour tous ceux qui fuient </a:t>
            </a:r>
            <a:r>
              <a:rPr lang="fr-FR" dirty="0" smtClean="0">
                <a:latin typeface="Calibri" panose="020F0502020204030204" pitchFamily="34" charset="0"/>
                <a:cs typeface="Calibri" panose="020F0502020204030204" pitchFamily="34" charset="0"/>
              </a:rPr>
              <a:t>leurs enne­mis (Blanche-Neige),  un </a:t>
            </a:r>
            <a:r>
              <a:rPr lang="fr-FR" dirty="0">
                <a:latin typeface="Calibri" panose="020F0502020204030204" pitchFamily="34" charset="0"/>
                <a:cs typeface="Calibri" panose="020F0502020204030204" pitchFamily="34" charset="0"/>
              </a:rPr>
              <a:t>territoire où la magie </a:t>
            </a:r>
            <a:r>
              <a:rPr lang="fr-FR" dirty="0" smtClean="0">
                <a:latin typeface="Calibri" panose="020F0502020204030204" pitchFamily="34" charset="0"/>
                <a:cs typeface="Calibri" panose="020F0502020204030204" pitchFamily="34" charset="0"/>
              </a:rPr>
              <a:t>opère (La Belle et la Bête), mais </a:t>
            </a:r>
            <a:r>
              <a:rPr lang="fr-FR" dirty="0">
                <a:latin typeface="Calibri" panose="020F0502020204030204" pitchFamily="34" charset="0"/>
                <a:cs typeface="Calibri" panose="020F0502020204030204" pitchFamily="34" charset="0"/>
              </a:rPr>
              <a:t>aussi un lieu de ­rédemption où les personnages </a:t>
            </a:r>
            <a:r>
              <a:rPr lang="fr-FR" dirty="0" smtClean="0">
                <a:latin typeface="Calibri" panose="020F0502020204030204" pitchFamily="34" charset="0"/>
                <a:cs typeface="Calibri" panose="020F0502020204030204" pitchFamily="34" charset="0"/>
              </a:rPr>
              <a:t>rencontrent </a:t>
            </a:r>
            <a:r>
              <a:rPr lang="fr-FR" dirty="0">
                <a:latin typeface="Calibri" panose="020F0502020204030204" pitchFamily="34" charset="0"/>
                <a:cs typeface="Calibri" panose="020F0502020204030204" pitchFamily="34" charset="0"/>
              </a:rPr>
              <a:t>leur </a:t>
            </a:r>
            <a:r>
              <a:rPr lang="fr-FR" dirty="0" smtClean="0">
                <a:latin typeface="Calibri" panose="020F0502020204030204" pitchFamily="34" charset="0"/>
                <a:cs typeface="Calibri" panose="020F0502020204030204" pitchFamily="34" charset="0"/>
              </a:rPr>
              <a:t>destin ( Peau d’Ane). On y croise des êtres dangereux ou bienveillants mais on y fait que passer.  </a:t>
            </a:r>
          </a:p>
          <a:p>
            <a:pPr algn="just">
              <a:lnSpc>
                <a:spcPct val="107000"/>
              </a:lnSpc>
            </a:pPr>
            <a:r>
              <a:rPr lang="fr-FR" dirty="0" smtClean="0">
                <a:latin typeface="Calibri" panose="020F0502020204030204" pitchFamily="34" charset="0"/>
                <a:cs typeface="Calibri" panose="020F0502020204030204" pitchFamily="34" charset="0"/>
              </a:rPr>
              <a:t>C’est Gustave Doré le grand illustrateur romantique du XIXème siècle, qui a su traduire mieux que quiconque la dimension presque toujours  inquiétante des forêts des contes et des romans. </a:t>
            </a:r>
            <a:r>
              <a:rPr lang="fr-FR" dirty="0">
                <a:latin typeface="Calibri" panose="020F0502020204030204" pitchFamily="34" charset="0"/>
                <a:cs typeface="Calibri" panose="020F0502020204030204" pitchFamily="34" charset="0"/>
              </a:rPr>
              <a:t>S</a:t>
            </a:r>
            <a:r>
              <a:rPr lang="fr-FR" dirty="0" smtClean="0">
                <a:latin typeface="Calibri" panose="020F0502020204030204" pitchFamily="34" charset="0"/>
                <a:cs typeface="Calibri" panose="020F0502020204030204" pitchFamily="34" charset="0"/>
              </a:rPr>
              <a:t>on style unique avec des effets de profondeur, de monumentalité et des contrastes noir et blanc saisissants apporte dans l’illustration des scènes se déroulant dans la forêt une dimension irrationnelle </a:t>
            </a:r>
            <a:r>
              <a:rPr lang="fr-FR" dirty="0">
                <a:latin typeface="Calibri" panose="020F0502020204030204" pitchFamily="34" charset="0"/>
                <a:cs typeface="Calibri" panose="020F0502020204030204" pitchFamily="34" charset="0"/>
              </a:rPr>
              <a:t>et </a:t>
            </a:r>
            <a:r>
              <a:rPr lang="fr-FR" dirty="0" smtClean="0">
                <a:latin typeface="Calibri" panose="020F0502020204030204" pitchFamily="34" charset="0"/>
                <a:cs typeface="Calibri" panose="020F0502020204030204" pitchFamily="34" charset="0"/>
              </a:rPr>
              <a:t>fantastique qui fascine et inspire encore </a:t>
            </a:r>
            <a:r>
              <a:rPr lang="fr-FR" dirty="0">
                <a:latin typeface="Calibri" panose="020F0502020204030204" pitchFamily="34" charset="0"/>
                <a:cs typeface="Calibri" panose="020F0502020204030204" pitchFamily="34" charset="0"/>
              </a:rPr>
              <a:t>de nos jours. </a:t>
            </a:r>
            <a:endParaRPr lang="fr-FR" dirty="0" smtClean="0">
              <a:latin typeface="Calibri" panose="020F0502020204030204" pitchFamily="34" charset="0"/>
              <a:cs typeface="Calibri" panose="020F0502020204030204" pitchFamily="34" charset="0"/>
            </a:endParaRPr>
          </a:p>
        </p:txBody>
      </p:sp>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t="305" r="50361"/>
          <a:stretch/>
        </p:blipFill>
        <p:spPr>
          <a:xfrm>
            <a:off x="7078977" y="4777510"/>
            <a:ext cx="2298474" cy="1703054"/>
          </a:xfrm>
          <a:prstGeom prst="rect">
            <a:avLst/>
          </a:prstGeom>
        </p:spPr>
      </p:pic>
      <p:pic>
        <p:nvPicPr>
          <p:cNvPr id="6" name="Image 5"/>
          <p:cNvPicPr>
            <a:picLocks noChangeAspect="1"/>
          </p:cNvPicPr>
          <p:nvPr/>
        </p:nvPicPr>
        <p:blipFill rotWithShape="1">
          <a:blip r:embed="rId4"/>
          <a:srcRect l="31523" t="37256" r="51605" b="23369"/>
          <a:stretch/>
        </p:blipFill>
        <p:spPr>
          <a:xfrm>
            <a:off x="7065248" y="126874"/>
            <a:ext cx="1689498" cy="2063616"/>
          </a:xfrm>
          <a:prstGeom prst="rect">
            <a:avLst/>
          </a:prstGeom>
        </p:spPr>
      </p:pic>
      <p:sp>
        <p:nvSpPr>
          <p:cNvPr id="8" name="Rectangle 7"/>
          <p:cNvSpPr/>
          <p:nvPr/>
        </p:nvSpPr>
        <p:spPr>
          <a:xfrm>
            <a:off x="7030016" y="4361046"/>
            <a:ext cx="2081019" cy="553998"/>
          </a:xfrm>
          <a:prstGeom prst="rect">
            <a:avLst/>
          </a:prstGeom>
        </p:spPr>
        <p:txBody>
          <a:bodyPr wrap="none">
            <a:spAutoFit/>
          </a:bodyPr>
          <a:lstStyle/>
          <a:p>
            <a:r>
              <a:rPr lang="fr-FR" sz="1000" i="1" dirty="0" smtClean="0">
                <a:latin typeface="Calibri" panose="020F0502020204030204" pitchFamily="34" charset="0"/>
                <a:cs typeface="Calibri" panose="020F0502020204030204" pitchFamily="34" charset="0"/>
              </a:rPr>
              <a:t>Gustave </a:t>
            </a:r>
            <a:r>
              <a:rPr lang="fr-FR" sz="1000" i="1" dirty="0">
                <a:latin typeface="Calibri" panose="020F0502020204030204" pitchFamily="34" charset="0"/>
                <a:cs typeface="Calibri" panose="020F0502020204030204" pitchFamily="34" charset="0"/>
              </a:rPr>
              <a:t>Dore ́, </a:t>
            </a:r>
            <a:endParaRPr lang="fr-FR" sz="1000" i="1" dirty="0" smtClean="0">
              <a:latin typeface="Calibri" panose="020F0502020204030204" pitchFamily="34" charset="0"/>
              <a:cs typeface="Calibri" panose="020F0502020204030204" pitchFamily="34" charset="0"/>
            </a:endParaRPr>
          </a:p>
          <a:p>
            <a:r>
              <a:rPr lang="fr-FR" sz="1000" i="1" dirty="0">
                <a:latin typeface="Calibri" panose="020F0502020204030204" pitchFamily="34" charset="0"/>
                <a:cs typeface="Calibri" panose="020F0502020204030204" pitchFamily="34" charset="0"/>
              </a:rPr>
              <a:t>I</a:t>
            </a:r>
            <a:r>
              <a:rPr lang="fr-FR" sz="1000" i="1" dirty="0" smtClean="0">
                <a:latin typeface="Calibri" panose="020F0502020204030204" pitchFamily="34" charset="0"/>
                <a:cs typeface="Calibri" panose="020F0502020204030204" pitchFamily="34" charset="0"/>
              </a:rPr>
              <a:t>llustration de l’Enfer de </a:t>
            </a:r>
            <a:r>
              <a:rPr lang="fr-FR" sz="1000" i="1" dirty="0">
                <a:latin typeface="Calibri" panose="020F0502020204030204" pitchFamily="34" charset="0"/>
                <a:cs typeface="Calibri" panose="020F0502020204030204" pitchFamily="34" charset="0"/>
              </a:rPr>
              <a:t>Dante, </a:t>
            </a:r>
            <a:r>
              <a:rPr lang="fr-FR" sz="1000" i="1" dirty="0" smtClean="0">
                <a:latin typeface="Calibri" panose="020F0502020204030204" pitchFamily="34" charset="0"/>
                <a:cs typeface="Calibri" panose="020F0502020204030204" pitchFamily="34" charset="0"/>
              </a:rPr>
              <a:t>1861</a:t>
            </a:r>
          </a:p>
          <a:p>
            <a:endParaRPr lang="fr-FR" sz="1000" i="1" dirty="0">
              <a:latin typeface="Calibri" panose="020F0502020204030204" pitchFamily="34" charset="0"/>
              <a:cs typeface="Calibri" panose="020F0502020204030204" pitchFamily="34" charset="0"/>
            </a:endParaRPr>
          </a:p>
        </p:txBody>
      </p:sp>
      <p:sp>
        <p:nvSpPr>
          <p:cNvPr id="7" name="ZoneTexte 6"/>
          <p:cNvSpPr txBox="1"/>
          <p:nvPr/>
        </p:nvSpPr>
        <p:spPr>
          <a:xfrm>
            <a:off x="7165731" y="6189785"/>
            <a:ext cx="184731" cy="369332"/>
          </a:xfrm>
          <a:prstGeom prst="rect">
            <a:avLst/>
          </a:prstGeom>
          <a:noFill/>
        </p:spPr>
        <p:txBody>
          <a:bodyPr wrap="none" rtlCol="0">
            <a:spAutoFit/>
          </a:bodyPr>
          <a:lstStyle/>
          <a:p>
            <a:endParaRPr lang="fr-FR" dirty="0"/>
          </a:p>
        </p:txBody>
      </p:sp>
      <p:sp>
        <p:nvSpPr>
          <p:cNvPr id="10" name="ZoneTexte 9"/>
          <p:cNvSpPr txBox="1"/>
          <p:nvPr/>
        </p:nvSpPr>
        <p:spPr>
          <a:xfrm>
            <a:off x="7752590" y="2189150"/>
            <a:ext cx="4129657" cy="400110"/>
          </a:xfrm>
          <a:prstGeom prst="rect">
            <a:avLst/>
          </a:prstGeom>
          <a:noFill/>
        </p:spPr>
        <p:txBody>
          <a:bodyPr wrap="none" rtlCol="0">
            <a:spAutoFit/>
          </a:bodyPr>
          <a:lstStyle/>
          <a:p>
            <a:pPr algn="r"/>
            <a:r>
              <a:rPr lang="fr-FR" sz="1000" i="1" dirty="0" smtClean="0">
                <a:latin typeface="Calibri" panose="020F0502020204030204" pitchFamily="34" charset="0"/>
                <a:cs typeface="Calibri" panose="020F0502020204030204" pitchFamily="34" charset="0"/>
              </a:rPr>
              <a:t>Gustave Doré, illustration d’Atala de Châteaubriand, 1863</a:t>
            </a:r>
          </a:p>
          <a:p>
            <a:pPr algn="r"/>
            <a:r>
              <a:rPr lang="fr-FR" sz="1000" i="1" dirty="0" smtClean="0">
                <a:latin typeface="Calibri" panose="020F0502020204030204" pitchFamily="34" charset="0"/>
                <a:cs typeface="Calibri" panose="020F0502020204030204" pitchFamily="34" charset="0"/>
              </a:rPr>
              <a:t>King Kong de </a:t>
            </a:r>
            <a:r>
              <a:rPr lang="en-US" sz="1000" i="1" dirty="0" err="1" smtClean="0">
                <a:latin typeface="Calibri" panose="020F0502020204030204" pitchFamily="34" charset="0"/>
                <a:cs typeface="Calibri" panose="020F0502020204030204" pitchFamily="34" charset="0"/>
              </a:rPr>
              <a:t>Merian</a:t>
            </a:r>
            <a:r>
              <a:rPr lang="en-US" sz="1000" i="1" dirty="0" smtClean="0">
                <a:latin typeface="Calibri" panose="020F0502020204030204" pitchFamily="34" charset="0"/>
                <a:cs typeface="Calibri" panose="020F0502020204030204" pitchFamily="34" charset="0"/>
              </a:rPr>
              <a:t> </a:t>
            </a:r>
            <a:r>
              <a:rPr lang="en-US" sz="1000" i="1" dirty="0">
                <a:latin typeface="Calibri" panose="020F0502020204030204" pitchFamily="34" charset="0"/>
                <a:cs typeface="Calibri" panose="020F0502020204030204" pitchFamily="34" charset="0"/>
              </a:rPr>
              <a:t>Caldwell Cooper et Ernest Beaumont </a:t>
            </a:r>
            <a:r>
              <a:rPr lang="en-US" sz="1000" i="1" dirty="0" err="1" smtClean="0">
                <a:latin typeface="Calibri" panose="020F0502020204030204" pitchFamily="34" charset="0"/>
                <a:cs typeface="Calibri" panose="020F0502020204030204" pitchFamily="34" charset="0"/>
              </a:rPr>
              <a:t>Schoedsack</a:t>
            </a:r>
            <a:r>
              <a:rPr lang="en-US" sz="1000" i="1" dirty="0" smtClean="0">
                <a:latin typeface="Calibri" panose="020F0502020204030204" pitchFamily="34" charset="0"/>
                <a:cs typeface="Calibri" panose="020F0502020204030204" pitchFamily="34" charset="0"/>
              </a:rPr>
              <a:t>, 1933</a:t>
            </a:r>
            <a:endParaRPr lang="fr-FR" sz="1000" i="1" dirty="0">
              <a:latin typeface="Calibri" panose="020F0502020204030204" pitchFamily="34" charset="0"/>
              <a:cs typeface="Calibri" panose="020F0502020204030204" pitchFamily="34" charset="0"/>
            </a:endParaRPr>
          </a:p>
        </p:txBody>
      </p:sp>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2152" y="118376"/>
            <a:ext cx="3010095" cy="2063616"/>
          </a:xfrm>
          <a:prstGeom prst="rect">
            <a:avLst/>
          </a:prstGeom>
        </p:spPr>
      </p:pic>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50848" t="-1734"/>
          <a:stretch/>
        </p:blipFill>
        <p:spPr>
          <a:xfrm>
            <a:off x="7078977" y="2604917"/>
            <a:ext cx="2269027" cy="1732576"/>
          </a:xfrm>
          <a:prstGeom prst="rect">
            <a:avLst/>
          </a:prstGeom>
        </p:spPr>
      </p:pic>
      <p:pic>
        <p:nvPicPr>
          <p:cNvPr id="22" name="Imag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6412" y="2616092"/>
            <a:ext cx="2455835" cy="3077488"/>
          </a:xfrm>
          <a:prstGeom prst="rect">
            <a:avLst/>
          </a:prstGeom>
        </p:spPr>
      </p:pic>
      <p:sp>
        <p:nvSpPr>
          <p:cNvPr id="23" name="Rectangle 22"/>
          <p:cNvSpPr/>
          <p:nvPr/>
        </p:nvSpPr>
        <p:spPr>
          <a:xfrm>
            <a:off x="5786247" y="5684619"/>
            <a:ext cx="6096000" cy="646331"/>
          </a:xfrm>
          <a:prstGeom prst="rect">
            <a:avLst/>
          </a:prstGeom>
        </p:spPr>
        <p:txBody>
          <a:bodyPr>
            <a:spAutoFit/>
          </a:bodyPr>
          <a:lstStyle/>
          <a:p>
            <a:pPr algn="r"/>
            <a:r>
              <a:rPr lang="fr-FR" sz="1200" b="1" dirty="0">
                <a:latin typeface="Calibri" panose="020F0502020204030204" pitchFamily="34" charset="0"/>
                <a:cs typeface="Calibri" panose="020F0502020204030204" pitchFamily="34" charset="0"/>
              </a:rPr>
              <a:t>Blanche-Neige</a:t>
            </a:r>
          </a:p>
          <a:p>
            <a:pPr algn="r"/>
            <a:r>
              <a:rPr lang="fr-FR" sz="1200" dirty="0" smtClean="0">
                <a:latin typeface="Calibri" panose="020F0502020204030204" pitchFamily="34" charset="0"/>
                <a:cs typeface="Calibri" panose="020F0502020204030204" pitchFamily="34" charset="0"/>
              </a:rPr>
              <a:t>Illustré Par </a:t>
            </a:r>
            <a:r>
              <a:rPr lang="fr-FR" sz="1200" dirty="0">
                <a:latin typeface="Calibri" panose="020F0502020204030204" pitchFamily="34" charset="0"/>
                <a:cs typeface="Calibri" panose="020F0502020204030204" pitchFamily="34" charset="0"/>
              </a:rPr>
              <a:t>Manuela </a:t>
            </a:r>
            <a:r>
              <a:rPr lang="fr-FR" sz="1200" dirty="0" err="1">
                <a:latin typeface="Calibri" panose="020F0502020204030204" pitchFamily="34" charset="0"/>
                <a:cs typeface="Calibri" panose="020F0502020204030204" pitchFamily="34" charset="0"/>
              </a:rPr>
              <a:t>Adreani</a:t>
            </a:r>
            <a:r>
              <a:rPr lang="fr-FR" sz="1200" dirty="0">
                <a:latin typeface="Calibri" panose="020F0502020204030204" pitchFamily="34" charset="0"/>
                <a:cs typeface="Calibri" panose="020F0502020204030204" pitchFamily="34" charset="0"/>
              </a:rPr>
              <a:t> </a:t>
            </a:r>
            <a:endParaRPr lang="fr-FR" sz="1200" dirty="0" smtClean="0">
              <a:latin typeface="Calibri" panose="020F0502020204030204" pitchFamily="34" charset="0"/>
              <a:cs typeface="Calibri" panose="020F0502020204030204" pitchFamily="34" charset="0"/>
            </a:endParaRPr>
          </a:p>
          <a:p>
            <a:pPr algn="r"/>
            <a:r>
              <a:rPr lang="fr-FR" sz="1200" dirty="0" smtClean="0">
                <a:latin typeface="Calibri" panose="020F0502020204030204" pitchFamily="34" charset="0"/>
                <a:cs typeface="Calibri" panose="020F0502020204030204" pitchFamily="34" charset="0"/>
              </a:rPr>
              <a:t>Editions Presses Aventure</a:t>
            </a:r>
            <a:endParaRPr lang="fr-FR" sz="1200" dirty="0">
              <a:latin typeface="Calibri" panose="020F0502020204030204" pitchFamily="34" charset="0"/>
              <a:cs typeface="Calibri" panose="020F0502020204030204" pitchFamily="34" charset="0"/>
            </a:endParaRPr>
          </a:p>
        </p:txBody>
      </p:sp>
      <p:sp>
        <p:nvSpPr>
          <p:cNvPr id="24" name="Rectangle 23"/>
          <p:cNvSpPr/>
          <p:nvPr/>
        </p:nvSpPr>
        <p:spPr>
          <a:xfrm>
            <a:off x="7065247" y="6495201"/>
            <a:ext cx="1806905" cy="400110"/>
          </a:xfrm>
          <a:prstGeom prst="rect">
            <a:avLst/>
          </a:prstGeom>
        </p:spPr>
        <p:txBody>
          <a:bodyPr wrap="none">
            <a:spAutoFit/>
          </a:bodyPr>
          <a:lstStyle/>
          <a:p>
            <a:r>
              <a:rPr lang="fr-FR" sz="1000" i="1" dirty="0">
                <a:latin typeface="Calibri" panose="020F0502020204030204" pitchFamily="34" charset="0"/>
                <a:cs typeface="Calibri" panose="020F0502020204030204" pitchFamily="34" charset="0"/>
              </a:rPr>
              <a:t>Blanche Neige et les sept nains </a:t>
            </a:r>
            <a:endParaRPr lang="fr-FR" sz="1000" i="1" dirty="0" smtClean="0">
              <a:latin typeface="Calibri" panose="020F0502020204030204" pitchFamily="34" charset="0"/>
              <a:cs typeface="Calibri" panose="020F0502020204030204" pitchFamily="34" charset="0"/>
            </a:endParaRPr>
          </a:p>
          <a:p>
            <a:r>
              <a:rPr lang="fr-FR" sz="1000" i="1" dirty="0" smtClean="0">
                <a:latin typeface="Calibri" panose="020F0502020204030204" pitchFamily="34" charset="0"/>
                <a:cs typeface="Calibri" panose="020F0502020204030204" pitchFamily="34" charset="0"/>
              </a:rPr>
              <a:t> </a:t>
            </a:r>
            <a:r>
              <a:rPr lang="fr-FR" sz="1000" i="1" dirty="0">
                <a:latin typeface="Calibri" panose="020F0502020204030204" pitchFamily="34" charset="0"/>
                <a:cs typeface="Calibri" panose="020F0502020204030204" pitchFamily="34" charset="0"/>
              </a:rPr>
              <a:t>(</a:t>
            </a:r>
            <a:r>
              <a:rPr lang="fr-FR" sz="1000" i="1" dirty="0" err="1">
                <a:latin typeface="Calibri" panose="020F0502020204030204" pitchFamily="34" charset="0"/>
                <a:cs typeface="Calibri" panose="020F0502020204030204" pitchFamily="34" charset="0"/>
              </a:rPr>
              <a:t>prod</a:t>
            </a:r>
            <a:r>
              <a:rPr lang="fr-FR" sz="1000" i="1" dirty="0">
                <a:latin typeface="Calibri" panose="020F0502020204030204" pitchFamily="34" charset="0"/>
                <a:cs typeface="Calibri" panose="020F0502020204030204" pitchFamily="34" charset="0"/>
              </a:rPr>
              <a:t>. Disney, 1937)</a:t>
            </a:r>
          </a:p>
        </p:txBody>
      </p:sp>
    </p:spTree>
    <p:extLst>
      <p:ext uri="{BB962C8B-B14F-4D97-AF65-F5344CB8AC3E}">
        <p14:creationId xmlns:p14="http://schemas.microsoft.com/office/powerpoint/2010/main" val="871457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832" y="152156"/>
            <a:ext cx="11881074" cy="923330"/>
          </a:xfrm>
          <a:prstGeom prst="rect">
            <a:avLst/>
          </a:prstGeom>
        </p:spPr>
        <p:txBody>
          <a:bodyPr wrap="square">
            <a:spAutoFit/>
          </a:bodyPr>
          <a:lstStyle/>
          <a:p>
            <a:pPr algn="just"/>
            <a:r>
              <a:rPr lang="fr-FR" dirty="0" smtClean="0"/>
              <a:t>Une activité possible : choisir un conte connu des élèves dans lequel la forêt est présente. Proposer différentes versions illustrées de ce conte afin de confronter les élèves à des approches singulières exprimées à travers l’illustration. </a:t>
            </a:r>
          </a:p>
          <a:p>
            <a:pPr algn="just"/>
            <a:r>
              <a:rPr lang="fr-FR" dirty="0" smtClean="0"/>
              <a:t>Quels sont les parti-pris techniques et esthétiques pour représenter la forêt et que « disent-ils » de ce lieu ?</a:t>
            </a:r>
            <a:endParaRPr lang="fr-FR"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32" y="1082244"/>
            <a:ext cx="1867154" cy="2470278"/>
          </a:xfrm>
          <a:prstGeom prst="rect">
            <a:avLst/>
          </a:prstGeom>
        </p:spPr>
      </p:pic>
      <p:sp>
        <p:nvSpPr>
          <p:cNvPr id="5" name="Rectangle 4"/>
          <p:cNvSpPr/>
          <p:nvPr/>
        </p:nvSpPr>
        <p:spPr>
          <a:xfrm>
            <a:off x="165832" y="3519216"/>
            <a:ext cx="6467283" cy="461665"/>
          </a:xfrm>
          <a:prstGeom prst="rect">
            <a:avLst/>
          </a:prstGeom>
        </p:spPr>
        <p:txBody>
          <a:bodyPr wrap="none">
            <a:spAutoFit/>
          </a:bodyPr>
          <a:lstStyle/>
          <a:p>
            <a:r>
              <a:rPr lang="fr-FR" sz="1200" dirty="0"/>
              <a:t>Le Petit chaperon </a:t>
            </a:r>
            <a:r>
              <a:rPr lang="fr-FR" sz="1200" dirty="0" smtClean="0"/>
              <a:t>rouge</a:t>
            </a:r>
            <a:r>
              <a:rPr lang="fr-FR" sz="1200" dirty="0"/>
              <a:t> </a:t>
            </a:r>
            <a:r>
              <a:rPr lang="fr-FR" sz="1200" dirty="0" smtClean="0"/>
              <a:t>illustré par Joanna </a:t>
            </a:r>
            <a:r>
              <a:rPr lang="fr-FR" sz="1200" dirty="0" err="1" smtClean="0"/>
              <a:t>Concejo</a:t>
            </a:r>
            <a:r>
              <a:rPr lang="fr-FR" sz="1200" dirty="0" smtClean="0"/>
              <a:t>, </a:t>
            </a:r>
            <a:r>
              <a:rPr lang="fr-FR" sz="1200" dirty="0" err="1"/>
              <a:t>Notari</a:t>
            </a:r>
            <a:r>
              <a:rPr lang="fr-FR" sz="1200" dirty="0"/>
              <a:t> </a:t>
            </a:r>
            <a:r>
              <a:rPr lang="fr-FR" sz="1200" dirty="0" smtClean="0"/>
              <a:t>Editions</a:t>
            </a:r>
          </a:p>
          <a:p>
            <a:r>
              <a:rPr lang="fr-FR" sz="1200" dirty="0" smtClean="0"/>
              <a:t>Interview de </a:t>
            </a:r>
            <a:r>
              <a:rPr lang="fr-FR" sz="1200" dirty="0"/>
              <a:t>Joanna </a:t>
            </a:r>
            <a:r>
              <a:rPr lang="fr-FR" sz="1200" dirty="0" smtClean="0"/>
              <a:t>CONCEJO à propos e l’album :  https</a:t>
            </a:r>
            <a:r>
              <a:rPr lang="fr-FR" sz="1200" dirty="0"/>
              <a:t>://www.youtube.com/watch?v=vjgSqo7l71Y</a:t>
            </a: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1052" y="1075486"/>
            <a:ext cx="2543267" cy="2477036"/>
          </a:xfrm>
          <a:prstGeom prst="rect">
            <a:avLst/>
          </a:prstGeom>
        </p:spPr>
      </p:pic>
      <p:pic>
        <p:nvPicPr>
          <p:cNvPr id="8" name="Image 7"/>
          <p:cNvPicPr>
            <a:picLocks noChangeAspect="1"/>
          </p:cNvPicPr>
          <p:nvPr/>
        </p:nvPicPr>
        <p:blipFill rotWithShape="1">
          <a:blip r:embed="rId5">
            <a:extLst>
              <a:ext uri="{28A0092B-C50C-407E-A947-70E740481C1C}">
                <a14:useLocalDpi xmlns:a14="http://schemas.microsoft.com/office/drawing/2010/main" val="0"/>
              </a:ext>
            </a:extLst>
          </a:blip>
          <a:srcRect l="1067" t="1307" r="3693" b="3915"/>
          <a:stretch/>
        </p:blipFill>
        <p:spPr>
          <a:xfrm>
            <a:off x="8480942" y="1065320"/>
            <a:ext cx="3501206" cy="2477307"/>
          </a:xfrm>
          <a:prstGeom prst="rect">
            <a:avLst/>
          </a:prstGeom>
        </p:spPr>
      </p:pic>
      <p:pic>
        <p:nvPicPr>
          <p:cNvPr id="9" name="Image 8"/>
          <p:cNvPicPr>
            <a:picLocks noChangeAspect="1"/>
          </p:cNvPicPr>
          <p:nvPr/>
        </p:nvPicPr>
        <p:blipFill rotWithShape="1">
          <a:blip r:embed="rId6">
            <a:extLst>
              <a:ext uri="{28A0092B-C50C-407E-A947-70E740481C1C}">
                <a14:useLocalDpi xmlns:a14="http://schemas.microsoft.com/office/drawing/2010/main" val="0"/>
              </a:ext>
            </a:extLst>
          </a:blip>
          <a:srcRect l="723" t="15405" r="3484" b="17929"/>
          <a:stretch/>
        </p:blipFill>
        <p:spPr>
          <a:xfrm>
            <a:off x="2185193" y="1065320"/>
            <a:ext cx="3559236" cy="2493960"/>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832" y="4023168"/>
            <a:ext cx="1514703" cy="2182569"/>
          </a:xfrm>
          <a:prstGeom prst="rect">
            <a:avLst/>
          </a:prstGeom>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05670" y="4027048"/>
            <a:ext cx="1544714" cy="2161548"/>
          </a:xfrm>
          <a:prstGeom prst="rect">
            <a:avLst/>
          </a:prstGeom>
        </p:spPr>
      </p:pic>
      <p:pic>
        <p:nvPicPr>
          <p:cNvPr id="12" name="Image 11"/>
          <p:cNvPicPr>
            <a:picLocks noChangeAspect="1"/>
          </p:cNvPicPr>
          <p:nvPr/>
        </p:nvPicPr>
        <p:blipFill rotWithShape="1">
          <a:blip r:embed="rId9" cstate="print">
            <a:extLst>
              <a:ext uri="{28A0092B-C50C-407E-A947-70E740481C1C}">
                <a14:useLocalDpi xmlns:a14="http://schemas.microsoft.com/office/drawing/2010/main" val="0"/>
              </a:ext>
            </a:extLst>
          </a:blip>
          <a:srcRect l="50525" t="476"/>
          <a:stretch/>
        </p:blipFill>
        <p:spPr>
          <a:xfrm>
            <a:off x="5391655" y="4027910"/>
            <a:ext cx="1962492" cy="2191473"/>
          </a:xfrm>
          <a:prstGeom prst="rect">
            <a:avLst/>
          </a:prstGeom>
        </p:spPr>
      </p:pic>
      <p:sp>
        <p:nvSpPr>
          <p:cNvPr id="13" name="Rectangle 12"/>
          <p:cNvSpPr/>
          <p:nvPr/>
        </p:nvSpPr>
        <p:spPr>
          <a:xfrm>
            <a:off x="3347464" y="6227085"/>
            <a:ext cx="4149459" cy="461665"/>
          </a:xfrm>
          <a:prstGeom prst="rect">
            <a:avLst/>
          </a:prstGeom>
        </p:spPr>
        <p:txBody>
          <a:bodyPr wrap="square">
            <a:spAutoFit/>
          </a:bodyPr>
          <a:lstStyle/>
          <a:p>
            <a:r>
              <a:rPr lang="fr-FR" sz="1200" dirty="0"/>
              <a:t>Le petit chaperon </a:t>
            </a:r>
            <a:r>
              <a:rPr lang="fr-FR" sz="1200" dirty="0" smtClean="0"/>
              <a:t>rouge illustré par Sybille </a:t>
            </a:r>
            <a:r>
              <a:rPr lang="fr-FR" sz="1200" dirty="0" err="1" smtClean="0"/>
              <a:t>Schenker</a:t>
            </a:r>
            <a:endParaRPr lang="fr-FR" sz="1200" dirty="0" smtClean="0"/>
          </a:p>
          <a:p>
            <a:r>
              <a:rPr lang="fr-FR" sz="1200" dirty="0" smtClean="0"/>
              <a:t>Ed</a:t>
            </a:r>
            <a:r>
              <a:rPr lang="fr-FR" sz="1200" dirty="0"/>
              <a:t>. </a:t>
            </a:r>
            <a:r>
              <a:rPr lang="fr-FR" sz="1200" dirty="0" err="1" smtClean="0"/>
              <a:t>Mineditions</a:t>
            </a:r>
            <a:endParaRPr lang="fr-FR" sz="1200" dirty="0">
              <a:effectLst/>
            </a:endParaRPr>
          </a:p>
        </p:txBody>
      </p:sp>
      <p:pic>
        <p:nvPicPr>
          <p:cNvPr id="14" name="Imag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02994" y="4027910"/>
            <a:ext cx="1919884" cy="2191473"/>
          </a:xfrm>
          <a:prstGeom prst="rect">
            <a:avLst/>
          </a:prstGeom>
        </p:spPr>
      </p:pic>
      <p:sp>
        <p:nvSpPr>
          <p:cNvPr id="15" name="Rectangle 14"/>
          <p:cNvSpPr/>
          <p:nvPr/>
        </p:nvSpPr>
        <p:spPr>
          <a:xfrm>
            <a:off x="104147" y="6188596"/>
            <a:ext cx="3906940" cy="461665"/>
          </a:xfrm>
          <a:prstGeom prst="rect">
            <a:avLst/>
          </a:prstGeom>
        </p:spPr>
        <p:txBody>
          <a:bodyPr wrap="square">
            <a:spAutoFit/>
          </a:bodyPr>
          <a:lstStyle/>
          <a:p>
            <a:r>
              <a:rPr lang="fr-FR" sz="1200" dirty="0"/>
              <a:t>Le petit chaperon rouge illustré par </a:t>
            </a:r>
            <a:r>
              <a:rPr lang="fr-FR" sz="1200" dirty="0" smtClean="0"/>
              <a:t>Stefano </a:t>
            </a:r>
            <a:r>
              <a:rPr lang="fr-FR" sz="1200" dirty="0" err="1" smtClean="0"/>
              <a:t>Morri</a:t>
            </a:r>
            <a:endParaRPr lang="fr-FR" sz="1200" dirty="0" smtClean="0"/>
          </a:p>
          <a:p>
            <a:r>
              <a:rPr lang="fr-FR" sz="1200" dirty="0" smtClean="0"/>
              <a:t>Editions Milan</a:t>
            </a:r>
            <a:endParaRPr lang="fr-FR" sz="1200" dirty="0"/>
          </a:p>
        </p:txBody>
      </p:sp>
      <p:sp>
        <p:nvSpPr>
          <p:cNvPr id="17" name="Rectangle 16"/>
          <p:cNvSpPr/>
          <p:nvPr/>
        </p:nvSpPr>
        <p:spPr>
          <a:xfrm>
            <a:off x="7422924" y="6204984"/>
            <a:ext cx="6096000" cy="646331"/>
          </a:xfrm>
          <a:prstGeom prst="rect">
            <a:avLst/>
          </a:prstGeom>
        </p:spPr>
        <p:txBody>
          <a:bodyPr>
            <a:spAutoFit/>
          </a:bodyPr>
          <a:lstStyle/>
          <a:p>
            <a:r>
              <a:rPr lang="fr-FR" sz="1200" dirty="0"/>
              <a:t>Le Petit Chaperon Rouge </a:t>
            </a:r>
          </a:p>
          <a:p>
            <a:r>
              <a:rPr lang="fr-FR" sz="1200" dirty="0" err="1"/>
              <a:t>Raffaella</a:t>
            </a:r>
            <a:r>
              <a:rPr lang="fr-FR" sz="1200" dirty="0"/>
              <a:t> </a:t>
            </a:r>
            <a:r>
              <a:rPr lang="fr-FR" sz="1200" dirty="0" err="1"/>
              <a:t>Bertagnolio</a:t>
            </a:r>
            <a:r>
              <a:rPr lang="fr-FR" sz="1200" dirty="0"/>
              <a:t>, Clément Lefèvre </a:t>
            </a:r>
          </a:p>
          <a:p>
            <a:r>
              <a:rPr lang="fr-FR" sz="1200" dirty="0"/>
              <a:t>Fleurus Contes De Mon Enfance</a:t>
            </a:r>
          </a:p>
        </p:txBody>
      </p:sp>
      <p:pic>
        <p:nvPicPr>
          <p:cNvPr id="18" name="Image 17"/>
          <p:cNvPicPr>
            <a:picLocks noChangeAspect="1"/>
          </p:cNvPicPr>
          <p:nvPr/>
        </p:nvPicPr>
        <p:blipFill rotWithShape="1">
          <a:blip r:embed="rId11" cstate="print">
            <a:extLst>
              <a:ext uri="{28A0092B-C50C-407E-A947-70E740481C1C}">
                <a14:useLocalDpi xmlns:a14="http://schemas.microsoft.com/office/drawing/2010/main" val="0"/>
              </a:ext>
            </a:extLst>
          </a:blip>
          <a:srcRect l="17049" t="794" r="16504" b="1"/>
          <a:stretch/>
        </p:blipFill>
        <p:spPr>
          <a:xfrm>
            <a:off x="7467713" y="4027048"/>
            <a:ext cx="1536723" cy="2192335"/>
          </a:xfrm>
          <a:prstGeom prst="rect">
            <a:avLst/>
          </a:prstGeom>
        </p:spPr>
      </p:pic>
      <p:pic>
        <p:nvPicPr>
          <p:cNvPr id="19" name="Image 18"/>
          <p:cNvPicPr>
            <a:picLocks noChangeAspect="1"/>
          </p:cNvPicPr>
          <p:nvPr/>
        </p:nvPicPr>
        <p:blipFill rotWithShape="1">
          <a:blip r:embed="rId12" cstate="print">
            <a:extLst>
              <a:ext uri="{28A0092B-C50C-407E-A947-70E740481C1C}">
                <a14:useLocalDpi xmlns:a14="http://schemas.microsoft.com/office/drawing/2010/main" val="0"/>
              </a:ext>
            </a:extLst>
          </a:blip>
          <a:srcRect t="-273" r="2378" b="-1"/>
          <a:stretch/>
        </p:blipFill>
        <p:spPr>
          <a:xfrm>
            <a:off x="9105403" y="4018433"/>
            <a:ext cx="2941503" cy="2200950"/>
          </a:xfrm>
          <a:prstGeom prst="rect">
            <a:avLst/>
          </a:prstGeom>
          <a:ln>
            <a:solidFill>
              <a:schemeClr val="bg1">
                <a:lumMod val="75000"/>
              </a:schemeClr>
            </a:solidFill>
          </a:ln>
        </p:spPr>
      </p:pic>
    </p:spTree>
    <p:extLst>
      <p:ext uri="{BB962C8B-B14F-4D97-AF65-F5344CB8AC3E}">
        <p14:creationId xmlns:p14="http://schemas.microsoft.com/office/powerpoint/2010/main" val="2331889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9633" y="3188316"/>
            <a:ext cx="5082695" cy="3290933"/>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796" y="113586"/>
            <a:ext cx="4394558" cy="5504183"/>
          </a:xfrm>
          <a:prstGeom prst="rect">
            <a:avLst/>
          </a:prstGeom>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2017" y="113586"/>
            <a:ext cx="2044878" cy="2838004"/>
          </a:xfrm>
          <a:prstGeom prst="rect">
            <a:avLst/>
          </a:prstGeom>
        </p:spPr>
      </p:pic>
      <p:sp>
        <p:nvSpPr>
          <p:cNvPr id="5" name="ZoneTexte 4"/>
          <p:cNvSpPr txBox="1"/>
          <p:nvPr/>
        </p:nvSpPr>
        <p:spPr>
          <a:xfrm>
            <a:off x="4689156" y="2950951"/>
            <a:ext cx="1398140" cy="400110"/>
          </a:xfrm>
          <a:prstGeom prst="rect">
            <a:avLst/>
          </a:prstGeom>
          <a:noFill/>
        </p:spPr>
        <p:txBody>
          <a:bodyPr wrap="none" rtlCol="0">
            <a:spAutoFit/>
          </a:bodyPr>
          <a:lstStyle/>
          <a:p>
            <a:r>
              <a:rPr lang="fr-FR" sz="1000" dirty="0" smtClean="0">
                <a:latin typeface="Calibri" panose="020F0502020204030204" pitchFamily="34" charset="0"/>
                <a:cs typeface="Calibri" panose="020F0502020204030204" pitchFamily="34" charset="0"/>
              </a:rPr>
              <a:t>Le Petit </a:t>
            </a:r>
            <a:r>
              <a:rPr lang="fr-FR" sz="1000" dirty="0">
                <a:latin typeface="Calibri" panose="020F0502020204030204" pitchFamily="34" charset="0"/>
                <a:cs typeface="Calibri" panose="020F0502020204030204" pitchFamily="34" charset="0"/>
              </a:rPr>
              <a:t>P</a:t>
            </a:r>
            <a:r>
              <a:rPr lang="fr-FR" sz="1000" dirty="0" smtClean="0">
                <a:latin typeface="Calibri" panose="020F0502020204030204" pitchFamily="34" charset="0"/>
                <a:cs typeface="Calibri" panose="020F0502020204030204" pitchFamily="34" charset="0"/>
              </a:rPr>
              <a:t>oucet</a:t>
            </a:r>
          </a:p>
          <a:p>
            <a:r>
              <a:rPr lang="fr-FR" sz="1000" dirty="0" smtClean="0">
                <a:latin typeface="Calibri" panose="020F0502020204030204" pitchFamily="34" charset="0"/>
                <a:cs typeface="Calibri" panose="020F0502020204030204" pitchFamily="34" charset="0"/>
              </a:rPr>
              <a:t>Editions Bellevue, 1971</a:t>
            </a:r>
            <a:endParaRPr lang="fr-FR" sz="1000" dirty="0">
              <a:latin typeface="Calibri" panose="020F0502020204030204" pitchFamily="34" charset="0"/>
              <a:cs typeface="Calibri" panose="020F0502020204030204" pitchFamily="34" charset="0"/>
            </a:endParaRPr>
          </a:p>
        </p:txBody>
      </p:sp>
      <p:pic>
        <p:nvPicPr>
          <p:cNvPr id="6" name="Image 5"/>
          <p:cNvPicPr>
            <a:picLocks noChangeAspect="1"/>
          </p:cNvPicPr>
          <p:nvPr/>
        </p:nvPicPr>
        <p:blipFill rotWithShape="1">
          <a:blip r:embed="rId6"/>
          <a:srcRect l="24490" t="55420" r="57403" b="7360"/>
          <a:stretch/>
        </p:blipFill>
        <p:spPr>
          <a:xfrm>
            <a:off x="6848129" y="117695"/>
            <a:ext cx="2450940" cy="2833895"/>
          </a:xfrm>
          <a:prstGeom prst="rect">
            <a:avLst/>
          </a:prstGeom>
        </p:spPr>
      </p:pic>
      <p:sp>
        <p:nvSpPr>
          <p:cNvPr id="7" name="Rectangle 6"/>
          <p:cNvSpPr/>
          <p:nvPr/>
        </p:nvSpPr>
        <p:spPr>
          <a:xfrm>
            <a:off x="683633" y="5509728"/>
            <a:ext cx="6096000" cy="1015663"/>
          </a:xfrm>
          <a:prstGeom prst="rect">
            <a:avLst/>
          </a:prstGeom>
        </p:spPr>
        <p:txBody>
          <a:bodyPr>
            <a:spAutoFit/>
          </a:bodyPr>
          <a:lstStyle/>
          <a:p>
            <a:pPr algn="r"/>
            <a:r>
              <a:rPr lang="fr-FR" sz="1000" dirty="0">
                <a:latin typeface="Calibri" panose="020F0502020204030204" pitchFamily="34" charset="0"/>
                <a:cs typeface="Calibri" panose="020F0502020204030204" pitchFamily="34" charset="0"/>
              </a:rPr>
              <a:t>Le Petit Poucet, </a:t>
            </a:r>
            <a:endParaRPr lang="fr-FR" sz="1000" dirty="0" smtClean="0">
              <a:latin typeface="Calibri" panose="020F0502020204030204" pitchFamily="34" charset="0"/>
              <a:cs typeface="Calibri" panose="020F0502020204030204" pitchFamily="34" charset="0"/>
            </a:endParaRPr>
          </a:p>
          <a:p>
            <a:pPr algn="r"/>
            <a:r>
              <a:rPr lang="fr-FR" sz="1000" dirty="0" err="1" smtClean="0">
                <a:latin typeface="Calibri" panose="020F0502020204030204" pitchFamily="34" charset="0"/>
                <a:cs typeface="Calibri" panose="020F0502020204030204" pitchFamily="34" charset="0"/>
              </a:rPr>
              <a:t>Agnes</a:t>
            </a:r>
            <a:r>
              <a:rPr lang="fr-FR" sz="1000" dirty="0" smtClean="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Ledig</a:t>
            </a:r>
            <a:r>
              <a:rPr lang="fr-FR" sz="1000" dirty="0">
                <a:latin typeface="Calibri" panose="020F0502020204030204" pitchFamily="34" charset="0"/>
                <a:cs typeface="Calibri" panose="020F0502020204030204" pitchFamily="34" charset="0"/>
              </a:rPr>
              <a:t> et Frédéric Pillot</a:t>
            </a:r>
            <a:r>
              <a:rPr lang="fr-FR" sz="1000" dirty="0" smtClean="0">
                <a:latin typeface="Calibri" panose="020F0502020204030204" pitchFamily="34" charset="0"/>
                <a:cs typeface="Calibri" panose="020F0502020204030204" pitchFamily="34" charset="0"/>
              </a:rPr>
              <a:t>,</a:t>
            </a:r>
          </a:p>
          <a:p>
            <a:pPr algn="r"/>
            <a:r>
              <a:rPr lang="fr-FR" sz="1000" dirty="0" smtClean="0">
                <a:latin typeface="Calibri" panose="020F0502020204030204" pitchFamily="34" charset="0"/>
                <a:cs typeface="Calibri" panose="020F0502020204030204" pitchFamily="34" charset="0"/>
              </a:rPr>
              <a:t>A paraître </a:t>
            </a:r>
            <a:r>
              <a:rPr lang="fr-FR" sz="1000" dirty="0">
                <a:latin typeface="Calibri" panose="020F0502020204030204" pitchFamily="34" charset="0"/>
                <a:cs typeface="Calibri" panose="020F0502020204030204" pitchFamily="34" charset="0"/>
              </a:rPr>
              <a:t>novembre </a:t>
            </a:r>
            <a:r>
              <a:rPr lang="fr-FR" sz="1000" dirty="0" smtClean="0">
                <a:latin typeface="Calibri" panose="020F0502020204030204" pitchFamily="34" charset="0"/>
                <a:cs typeface="Calibri" panose="020F0502020204030204" pitchFamily="34" charset="0"/>
              </a:rPr>
              <a:t>2021</a:t>
            </a:r>
          </a:p>
          <a:p>
            <a:pPr algn="r"/>
            <a:r>
              <a:rPr lang="fr-FR" sz="1000" dirty="0" smtClean="0">
                <a:latin typeface="Calibri" panose="020F0502020204030204" pitchFamily="34" charset="0"/>
                <a:cs typeface="Calibri" panose="020F0502020204030204" pitchFamily="34" charset="0"/>
              </a:rPr>
              <a:t>Editions le Père Castor</a:t>
            </a:r>
          </a:p>
          <a:p>
            <a:pPr algn="r"/>
            <a:r>
              <a:rPr lang="fr-FR" sz="1000" dirty="0" smtClean="0">
                <a:latin typeface="Calibri" panose="020F0502020204030204" pitchFamily="34" charset="0"/>
                <a:cs typeface="Calibri" panose="020F0502020204030204" pitchFamily="34" charset="0"/>
              </a:rPr>
              <a:t>Réédition de quatre albums</a:t>
            </a:r>
          </a:p>
          <a:p>
            <a:pPr algn="r"/>
            <a:r>
              <a:rPr lang="fr-FR" sz="1000" dirty="0" smtClean="0">
                <a:latin typeface="Calibri" panose="020F0502020204030204" pitchFamily="34" charset="0"/>
                <a:cs typeface="Calibri" panose="020F0502020204030204" pitchFamily="34" charset="0"/>
              </a:rPr>
              <a:t> pour les 90 ans de la célèbre maison d’éditions.</a:t>
            </a:r>
            <a:endParaRPr lang="fr-FR" sz="1000" dirty="0">
              <a:latin typeface="Calibri" panose="020F0502020204030204" pitchFamily="34" charset="0"/>
              <a:cs typeface="Calibri" panose="020F0502020204030204" pitchFamily="34" charset="0"/>
            </a:endParaRPr>
          </a:p>
        </p:txBody>
      </p:sp>
      <p:sp>
        <p:nvSpPr>
          <p:cNvPr id="8" name="Rectangle 7"/>
          <p:cNvSpPr/>
          <p:nvPr/>
        </p:nvSpPr>
        <p:spPr>
          <a:xfrm>
            <a:off x="9299069" y="2324437"/>
            <a:ext cx="6096000" cy="707886"/>
          </a:xfrm>
          <a:prstGeom prst="rect">
            <a:avLst/>
          </a:prstGeom>
        </p:spPr>
        <p:txBody>
          <a:bodyPr>
            <a:spAutoFit/>
          </a:bodyPr>
          <a:lstStyle/>
          <a:p>
            <a:r>
              <a:rPr lang="fr-FR" sz="1000" dirty="0">
                <a:latin typeface="Calibri" panose="020F0502020204030204" pitchFamily="34" charset="0"/>
                <a:cs typeface="Calibri" panose="020F0502020204030204" pitchFamily="34" charset="0"/>
              </a:rPr>
              <a:t>Le Petit </a:t>
            </a:r>
            <a:r>
              <a:rPr lang="fr-FR" sz="1000" dirty="0" smtClean="0">
                <a:latin typeface="Calibri" panose="020F0502020204030204" pitchFamily="34" charset="0"/>
                <a:cs typeface="Calibri" panose="020F0502020204030204" pitchFamily="34" charset="0"/>
              </a:rPr>
              <a:t>Poucet</a:t>
            </a:r>
          </a:p>
          <a:p>
            <a:r>
              <a:rPr lang="fr-FR" sz="1000" dirty="0" smtClean="0">
                <a:latin typeface="Calibri" panose="020F0502020204030204" pitchFamily="34" charset="0"/>
                <a:cs typeface="Calibri" panose="020F0502020204030204" pitchFamily="34" charset="0"/>
              </a:rPr>
              <a:t>Marie-Hélène </a:t>
            </a:r>
            <a:r>
              <a:rPr lang="fr-FR" sz="1000" dirty="0" err="1" smtClean="0">
                <a:latin typeface="Calibri" panose="020F0502020204030204" pitchFamily="34" charset="0"/>
                <a:cs typeface="Calibri" panose="020F0502020204030204" pitchFamily="34" charset="0"/>
              </a:rPr>
              <a:t>Delval</a:t>
            </a:r>
            <a:r>
              <a:rPr lang="fr-FR" sz="1000" dirty="0" smtClean="0">
                <a:latin typeface="Calibri" panose="020F0502020204030204" pitchFamily="34" charset="0"/>
                <a:cs typeface="Calibri" panose="020F0502020204030204" pitchFamily="34" charset="0"/>
              </a:rPr>
              <a:t> </a:t>
            </a:r>
          </a:p>
          <a:p>
            <a:r>
              <a:rPr lang="fr-FR" sz="1000" dirty="0" smtClean="0">
                <a:latin typeface="Calibri" panose="020F0502020204030204" pitchFamily="34" charset="0"/>
                <a:cs typeface="Calibri" panose="020F0502020204030204" pitchFamily="34" charset="0"/>
              </a:rPr>
              <a:t>Illustrations d’</a:t>
            </a:r>
            <a:r>
              <a:rPr lang="fr-FR" sz="1000" dirty="0" err="1" smtClean="0">
                <a:latin typeface="Calibri" panose="020F0502020204030204" pitchFamily="34" charset="0"/>
                <a:cs typeface="Calibri" panose="020F0502020204030204" pitchFamily="34" charset="0"/>
              </a:rPr>
              <a:t>Ulises</a:t>
            </a:r>
            <a:r>
              <a:rPr lang="fr-FR" sz="1000" dirty="0" smtClean="0">
                <a:latin typeface="Calibri" panose="020F0502020204030204" pitchFamily="34" charset="0"/>
                <a:cs typeface="Calibri" panose="020F0502020204030204" pitchFamily="34" charset="0"/>
              </a:rPr>
              <a:t> </a:t>
            </a:r>
            <a:r>
              <a:rPr lang="fr-FR" sz="1000" dirty="0" err="1" smtClean="0">
                <a:latin typeface="Calibri" panose="020F0502020204030204" pitchFamily="34" charset="0"/>
                <a:cs typeface="Calibri" panose="020F0502020204030204" pitchFamily="34" charset="0"/>
              </a:rPr>
              <a:t>Wensell</a:t>
            </a:r>
            <a:r>
              <a:rPr lang="fr-FR" sz="1000" dirty="0" smtClean="0">
                <a:latin typeface="Calibri" panose="020F0502020204030204" pitchFamily="34" charset="0"/>
                <a:cs typeface="Calibri" panose="020F0502020204030204" pitchFamily="34" charset="0"/>
              </a:rPr>
              <a:t> </a:t>
            </a:r>
          </a:p>
          <a:p>
            <a:r>
              <a:rPr lang="fr-FR" sz="1000" dirty="0" smtClean="0">
                <a:latin typeface="Calibri" panose="020F0502020204030204" pitchFamily="34" charset="0"/>
                <a:cs typeface="Calibri" panose="020F0502020204030204" pitchFamily="34" charset="0"/>
              </a:rPr>
              <a:t>Bayard Editions,  2012</a:t>
            </a:r>
            <a:endParaRPr lang="fr-FR" sz="1000" dirty="0">
              <a:latin typeface="Calibri" panose="020F0502020204030204" pitchFamily="34" charset="0"/>
              <a:cs typeface="Calibri" panose="020F0502020204030204" pitchFamily="34" charset="0"/>
            </a:endParaRPr>
          </a:p>
        </p:txBody>
      </p:sp>
      <p:sp>
        <p:nvSpPr>
          <p:cNvPr id="9" name="Rectangle 8"/>
          <p:cNvSpPr/>
          <p:nvPr/>
        </p:nvSpPr>
        <p:spPr>
          <a:xfrm>
            <a:off x="176981" y="5617450"/>
            <a:ext cx="6096000" cy="400110"/>
          </a:xfrm>
          <a:prstGeom prst="rect">
            <a:avLst/>
          </a:prstGeom>
        </p:spPr>
        <p:txBody>
          <a:bodyPr>
            <a:spAutoFit/>
          </a:bodyPr>
          <a:lstStyle/>
          <a:p>
            <a:r>
              <a:rPr lang="fr-FR" sz="1000" dirty="0">
                <a:latin typeface="Calibri" panose="020F0502020204030204" pitchFamily="34" charset="0"/>
                <a:cs typeface="Calibri" panose="020F0502020204030204" pitchFamily="34" charset="0"/>
              </a:rPr>
              <a:t>Le Petit Poucet</a:t>
            </a:r>
          </a:p>
          <a:p>
            <a:r>
              <a:rPr lang="fr-FR" sz="1000" dirty="0" smtClean="0">
                <a:latin typeface="Calibri" panose="020F0502020204030204" pitchFamily="34" charset="0"/>
                <a:cs typeface="Calibri" panose="020F0502020204030204" pitchFamily="34" charset="0"/>
              </a:rPr>
              <a:t>Gustave Doré, 1862</a:t>
            </a:r>
            <a:endParaRPr lang="fr-FR" sz="1000" dirty="0">
              <a:latin typeface="Calibri" panose="020F0502020204030204" pitchFamily="34" charset="0"/>
              <a:cs typeface="Calibri" panose="020F0502020204030204" pitchFamily="34" charset="0"/>
            </a:endParaRPr>
          </a:p>
        </p:txBody>
      </p:sp>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86450" y="75407"/>
            <a:ext cx="1781648" cy="2048975"/>
          </a:xfrm>
          <a:prstGeom prst="rect">
            <a:avLst/>
          </a:prstGeom>
        </p:spPr>
      </p:pic>
      <p:sp>
        <p:nvSpPr>
          <p:cNvPr id="11" name="Rectangle 10"/>
          <p:cNvSpPr/>
          <p:nvPr/>
        </p:nvSpPr>
        <p:spPr>
          <a:xfrm>
            <a:off x="10471085" y="2124382"/>
            <a:ext cx="1497013" cy="553998"/>
          </a:xfrm>
          <a:prstGeom prst="rect">
            <a:avLst/>
          </a:prstGeom>
        </p:spPr>
        <p:txBody>
          <a:bodyPr wrap="square">
            <a:spAutoFit/>
          </a:bodyPr>
          <a:lstStyle/>
          <a:p>
            <a:pPr algn="r"/>
            <a:r>
              <a:rPr lang="fr-FR" sz="1000" dirty="0">
                <a:latin typeface="Calibri" panose="020F0502020204030204" pitchFamily="34" charset="0"/>
                <a:cs typeface="Calibri" panose="020F0502020204030204" pitchFamily="34" charset="0"/>
              </a:rPr>
              <a:t>Dans la forêt</a:t>
            </a:r>
          </a:p>
          <a:p>
            <a:pPr algn="r"/>
            <a:r>
              <a:rPr lang="fr-FR" sz="1000" dirty="0" smtClean="0">
                <a:latin typeface="Calibri" panose="020F0502020204030204" pitchFamily="34" charset="0"/>
                <a:cs typeface="Calibri" panose="020F0502020204030204" pitchFamily="34" charset="0"/>
              </a:rPr>
              <a:t>Ghislaine </a:t>
            </a:r>
            <a:r>
              <a:rPr lang="fr-FR" sz="1000" dirty="0" err="1" smtClean="0">
                <a:latin typeface="Calibri" panose="020F0502020204030204" pitchFamily="34" charset="0"/>
                <a:cs typeface="Calibri" panose="020F0502020204030204" pitchFamily="34" charset="0"/>
              </a:rPr>
              <a:t>Herbéra</a:t>
            </a:r>
            <a:endParaRPr lang="fr-FR" sz="1000" dirty="0" smtClean="0">
              <a:latin typeface="Calibri" panose="020F0502020204030204" pitchFamily="34" charset="0"/>
              <a:cs typeface="Calibri" panose="020F0502020204030204" pitchFamily="34" charset="0"/>
            </a:endParaRPr>
          </a:p>
          <a:p>
            <a:pPr algn="r"/>
            <a:r>
              <a:rPr lang="fr-FR" sz="1000" dirty="0" smtClean="0">
                <a:latin typeface="Calibri" panose="020F0502020204030204" pitchFamily="34" charset="0"/>
                <a:cs typeface="Calibri" panose="020F0502020204030204" pitchFamily="34" charset="0"/>
              </a:rPr>
              <a:t>Editions </a:t>
            </a:r>
            <a:r>
              <a:rPr lang="fr-FR" sz="1000" dirty="0" err="1" smtClean="0">
                <a:latin typeface="Calibri" panose="020F0502020204030204" pitchFamily="34" charset="0"/>
                <a:cs typeface="Calibri" panose="020F0502020204030204" pitchFamily="34" charset="0"/>
              </a:rPr>
              <a:t>MeMo</a:t>
            </a:r>
            <a:endParaRPr lang="fr-FR"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71347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3165" y="6034896"/>
            <a:ext cx="4145207" cy="646331"/>
          </a:xfrm>
          <a:prstGeom prst="rect">
            <a:avLst/>
          </a:prstGeom>
        </p:spPr>
        <p:txBody>
          <a:bodyPr wrap="square">
            <a:spAutoFit/>
          </a:bodyPr>
          <a:lstStyle/>
          <a:p>
            <a:r>
              <a:rPr lang="fr-FR" sz="1200" dirty="0" smtClean="0">
                <a:latin typeface="Calibri" panose="020F0502020204030204" pitchFamily="34" charset="0"/>
                <a:cs typeface="Calibri" panose="020F0502020204030204" pitchFamily="34" charset="0"/>
              </a:rPr>
              <a:t>Dante </a:t>
            </a:r>
            <a:r>
              <a:rPr lang="fr-FR" sz="1200" dirty="0">
                <a:latin typeface="Calibri" panose="020F0502020204030204" pitchFamily="34" charset="0"/>
                <a:cs typeface="Calibri" panose="020F0502020204030204" pitchFamily="34" charset="0"/>
              </a:rPr>
              <a:t>perdu dans la forêt obscure entre en enfer. </a:t>
            </a:r>
            <a:endParaRPr lang="fr-FR" sz="1200" dirty="0" smtClean="0">
              <a:latin typeface="Calibri" panose="020F0502020204030204" pitchFamily="34" charset="0"/>
              <a:cs typeface="Calibri" panose="020F0502020204030204" pitchFamily="34" charset="0"/>
            </a:endParaRPr>
          </a:p>
          <a:p>
            <a:r>
              <a:rPr lang="fr-FR" sz="1200" dirty="0" smtClean="0">
                <a:latin typeface="Calibri" panose="020F0502020204030204" pitchFamily="34" charset="0"/>
                <a:cs typeface="Calibri" panose="020F0502020204030204" pitchFamily="34" charset="0"/>
              </a:rPr>
              <a:t>La </a:t>
            </a:r>
            <a:r>
              <a:rPr lang="fr-FR" sz="1200" dirty="0">
                <a:latin typeface="Calibri" panose="020F0502020204030204" pitchFamily="34" charset="0"/>
                <a:cs typeface="Calibri" panose="020F0502020204030204" pitchFamily="34" charset="0"/>
              </a:rPr>
              <a:t>Divine </a:t>
            </a:r>
            <a:r>
              <a:rPr lang="fr-FR" sz="1200" dirty="0" smtClean="0">
                <a:latin typeface="Calibri" panose="020F0502020204030204" pitchFamily="34" charset="0"/>
                <a:cs typeface="Calibri" panose="020F0502020204030204" pitchFamily="34" charset="0"/>
              </a:rPr>
              <a:t>Comédie</a:t>
            </a:r>
          </a:p>
          <a:p>
            <a:r>
              <a:rPr lang="fr-FR" sz="1200" dirty="0">
                <a:latin typeface="Calibri" panose="020F0502020204030204" pitchFamily="34" charset="0"/>
                <a:cs typeface="Calibri" panose="020F0502020204030204" pitchFamily="34" charset="0"/>
              </a:rPr>
              <a:t>Gustave Doré</a:t>
            </a:r>
            <a:r>
              <a:rPr lang="fr-FR" sz="1200" dirty="0" smtClean="0">
                <a:latin typeface="Calibri" panose="020F0502020204030204" pitchFamily="34" charset="0"/>
                <a:cs typeface="Calibri" panose="020F0502020204030204" pitchFamily="34" charset="0"/>
              </a:rPr>
              <a:t>, 1861</a:t>
            </a:r>
            <a:endParaRPr lang="fr-FR" sz="1200" dirty="0">
              <a:latin typeface="Calibri" panose="020F0502020204030204" pitchFamily="34" charset="0"/>
              <a:cs typeface="Calibri" panose="020F0502020204030204" pitchFamily="34" charset="0"/>
            </a:endParaRP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r="206" b="4396"/>
          <a:stretch/>
        </p:blipFill>
        <p:spPr>
          <a:xfrm>
            <a:off x="6003740" y="4030429"/>
            <a:ext cx="4398692" cy="2370371"/>
          </a:xfrm>
          <a:prstGeom prst="rect">
            <a:avLst/>
          </a:prstGeom>
        </p:spPr>
      </p:pic>
      <p:sp>
        <p:nvSpPr>
          <p:cNvPr id="6" name="Rectangle 5"/>
          <p:cNvSpPr/>
          <p:nvPr/>
        </p:nvSpPr>
        <p:spPr>
          <a:xfrm>
            <a:off x="6003740" y="3199432"/>
            <a:ext cx="7242374" cy="830997"/>
          </a:xfrm>
          <a:prstGeom prst="rect">
            <a:avLst/>
          </a:prstGeom>
        </p:spPr>
        <p:txBody>
          <a:bodyPr wrap="square">
            <a:spAutoFit/>
          </a:bodyPr>
          <a:lstStyle/>
          <a:p>
            <a:r>
              <a:rPr lang="fr-FR" sz="1200" dirty="0">
                <a:latin typeface="Calibri" panose="020F0502020204030204" pitchFamily="34" charset="0"/>
                <a:cs typeface="Calibri" panose="020F0502020204030204" pitchFamily="34" charset="0"/>
              </a:rPr>
              <a:t>Le Petit Chaperon Rouge </a:t>
            </a:r>
            <a:r>
              <a:rPr lang="fr-FR" sz="1200" dirty="0" smtClean="0">
                <a:latin typeface="Calibri" panose="020F0502020204030204" pitchFamily="34" charset="0"/>
                <a:cs typeface="Calibri" panose="020F0502020204030204" pitchFamily="34" charset="0"/>
              </a:rPr>
              <a:t>- Les </a:t>
            </a:r>
            <a:r>
              <a:rPr lang="fr-FR" sz="1200" dirty="0">
                <a:latin typeface="Calibri" panose="020F0502020204030204" pitchFamily="34" charset="0"/>
                <a:cs typeface="Calibri" panose="020F0502020204030204" pitchFamily="34" charset="0"/>
              </a:rPr>
              <a:t>bois, </a:t>
            </a:r>
            <a:r>
              <a:rPr lang="fr-FR" sz="1200" dirty="0" smtClean="0">
                <a:latin typeface="Calibri" panose="020F0502020204030204" pitchFamily="34" charset="0"/>
                <a:cs typeface="Calibri" panose="020F0502020204030204" pitchFamily="34" charset="0"/>
              </a:rPr>
              <a:t> 2012</a:t>
            </a:r>
          </a:p>
          <a:p>
            <a:r>
              <a:rPr lang="fr-FR" sz="1200" dirty="0" smtClean="0">
                <a:latin typeface="Calibri" panose="020F0502020204030204" pitchFamily="34" charset="0"/>
                <a:cs typeface="Calibri" panose="020F0502020204030204" pitchFamily="34" charset="0"/>
              </a:rPr>
              <a:t>Antoine Doré</a:t>
            </a:r>
          </a:p>
          <a:p>
            <a:r>
              <a:rPr lang="fr-FR" sz="1200" dirty="0" smtClean="0">
                <a:latin typeface="Calibri" panose="020F0502020204030204" pitchFamily="34" charset="0"/>
                <a:cs typeface="Calibri" panose="020F0502020204030204" pitchFamily="34" charset="0"/>
              </a:rPr>
              <a:t>Pour l’exposition « Contes </a:t>
            </a:r>
            <a:r>
              <a:rPr lang="fr-FR" sz="1200" dirty="0">
                <a:latin typeface="Calibri" panose="020F0502020204030204" pitchFamily="34" charset="0"/>
                <a:cs typeface="Calibri" panose="020F0502020204030204" pitchFamily="34" charset="0"/>
              </a:rPr>
              <a:t>de fées, de la tradition à la </a:t>
            </a:r>
            <a:r>
              <a:rPr lang="fr-FR" sz="1200" dirty="0" smtClean="0">
                <a:latin typeface="Calibri" panose="020F0502020204030204" pitchFamily="34" charset="0"/>
                <a:cs typeface="Calibri" panose="020F0502020204030204" pitchFamily="34" charset="0"/>
              </a:rPr>
              <a:t>modernité» </a:t>
            </a:r>
          </a:p>
          <a:p>
            <a:r>
              <a:rPr lang="fr-FR" sz="1200" dirty="0" smtClean="0">
                <a:latin typeface="Calibri" panose="020F0502020204030204" pitchFamily="34" charset="0"/>
                <a:cs typeface="Calibri" panose="020F0502020204030204" pitchFamily="34" charset="0"/>
              </a:rPr>
              <a:t>Palais Lumière/ Evian </a:t>
            </a:r>
            <a:endParaRPr lang="fr-FR" sz="1200" dirty="0">
              <a:latin typeface="Calibri" panose="020F0502020204030204" pitchFamily="34" charset="0"/>
              <a:cs typeface="Calibri" panose="020F0502020204030204" pitchFamily="34" charset="0"/>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3740" y="154789"/>
            <a:ext cx="4344372" cy="3044643"/>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165" y="154789"/>
            <a:ext cx="4655084" cy="5880107"/>
          </a:xfrm>
          <a:prstGeom prst="rect">
            <a:avLst/>
          </a:prstGeom>
        </p:spPr>
      </p:pic>
      <p:sp>
        <p:nvSpPr>
          <p:cNvPr id="10" name="Rectangle 9"/>
          <p:cNvSpPr/>
          <p:nvPr/>
        </p:nvSpPr>
        <p:spPr>
          <a:xfrm>
            <a:off x="6003740" y="6400800"/>
            <a:ext cx="6096000" cy="461665"/>
          </a:xfrm>
          <a:prstGeom prst="rect">
            <a:avLst/>
          </a:prstGeom>
        </p:spPr>
        <p:txBody>
          <a:bodyPr>
            <a:spAutoFit/>
          </a:bodyPr>
          <a:lstStyle/>
          <a:p>
            <a:r>
              <a:rPr lang="fr-FR" sz="1200" dirty="0" err="1">
                <a:latin typeface="Calibri" panose="020F0502020204030204" pitchFamily="34" charset="0"/>
                <a:cs typeface="Calibri" panose="020F0502020204030204" pitchFamily="34" charset="0"/>
              </a:rPr>
              <a:t>Into</a:t>
            </a:r>
            <a:r>
              <a:rPr lang="fr-FR" sz="1200" dirty="0">
                <a:latin typeface="Calibri" panose="020F0502020204030204" pitchFamily="34" charset="0"/>
                <a:cs typeface="Calibri" panose="020F0502020204030204" pitchFamily="34" charset="0"/>
              </a:rPr>
              <a:t> the Woods, Promenons-nous dans les bois </a:t>
            </a:r>
            <a:endParaRPr lang="fr-FR" sz="1200" dirty="0" smtClean="0">
              <a:latin typeface="Calibri" panose="020F0502020204030204" pitchFamily="34" charset="0"/>
              <a:cs typeface="Calibri" panose="020F0502020204030204" pitchFamily="34" charset="0"/>
            </a:endParaRPr>
          </a:p>
          <a:p>
            <a:r>
              <a:rPr lang="fr-FR" sz="1200" dirty="0" smtClean="0">
                <a:latin typeface="Calibri" panose="020F0502020204030204" pitchFamily="34" charset="0"/>
                <a:cs typeface="Calibri" panose="020F0502020204030204" pitchFamily="34" charset="0"/>
              </a:rPr>
              <a:t>Un film de Rob Marshall, 2015</a:t>
            </a:r>
            <a:endParaRPr lang="fr-FR"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99490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318" y="3361397"/>
            <a:ext cx="2324881" cy="3007815"/>
          </a:xfrm>
          <a:prstGeom prst="rect">
            <a:avLst/>
          </a:prstGeom>
        </p:spPr>
      </p:pic>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8355" y="1090886"/>
            <a:ext cx="3513996" cy="5259282"/>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7086" y="2904474"/>
            <a:ext cx="2957477" cy="2891407"/>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5632" y="129540"/>
            <a:ext cx="2248173" cy="2977769"/>
          </a:xfrm>
          <a:prstGeom prst="rect">
            <a:avLst/>
          </a:prstGeom>
        </p:spPr>
      </p:pic>
      <p:pic>
        <p:nvPicPr>
          <p:cNvPr id="11" name="Imag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5632" y="3568974"/>
            <a:ext cx="2254140" cy="2817675"/>
          </a:xfrm>
          <a:prstGeom prst="rect">
            <a:avLst/>
          </a:prstGeom>
        </p:spPr>
      </p:pic>
      <p:sp>
        <p:nvSpPr>
          <p:cNvPr id="12" name="Rectangle 11"/>
          <p:cNvSpPr/>
          <p:nvPr/>
        </p:nvSpPr>
        <p:spPr>
          <a:xfrm>
            <a:off x="6205632" y="3107309"/>
            <a:ext cx="6096000" cy="461665"/>
          </a:xfrm>
          <a:prstGeom prst="rect">
            <a:avLst/>
          </a:prstGeom>
        </p:spPr>
        <p:txBody>
          <a:bodyPr>
            <a:spAutoFit/>
          </a:bodyPr>
          <a:lstStyle/>
          <a:p>
            <a:pPr lvl="0" defTabSz="914400">
              <a:defRPr/>
            </a:pPr>
            <a:r>
              <a:rPr lang="en-US" sz="1200" dirty="0" smtClean="0">
                <a:latin typeface="Calibri" panose="020F0502020204030204" pitchFamily="34" charset="0"/>
                <a:cs typeface="Calibri" panose="020F0502020204030204" pitchFamily="34" charset="0"/>
              </a:rPr>
              <a:t>Elaine d’ </a:t>
            </a:r>
            <a:r>
              <a:rPr lang="en-US" sz="1200" dirty="0">
                <a:latin typeface="Calibri" panose="020F0502020204030204" pitchFamily="34" charset="0"/>
                <a:cs typeface="Calibri" panose="020F0502020204030204" pitchFamily="34" charset="0"/>
              </a:rPr>
              <a:t>Alfred Tennyson </a:t>
            </a:r>
            <a:endParaRPr lang="en-US" sz="1200" dirty="0" smtClean="0">
              <a:latin typeface="Calibri" panose="020F0502020204030204" pitchFamily="34" charset="0"/>
              <a:cs typeface="Calibri" panose="020F0502020204030204" pitchFamily="34" charset="0"/>
            </a:endParaRPr>
          </a:p>
          <a:p>
            <a:pPr lvl="0" defTabSz="914400">
              <a:defRPr/>
            </a:pPr>
            <a:r>
              <a:rPr lang="en-US" sz="1200" dirty="0" err="1" smtClean="0">
                <a:latin typeface="Calibri" panose="020F0502020204030204" pitchFamily="34" charset="0"/>
                <a:cs typeface="Calibri" panose="020F0502020204030204" pitchFamily="34" charset="0"/>
              </a:rPr>
              <a:t>Illustré</a:t>
            </a:r>
            <a:r>
              <a:rPr lang="en-US" sz="1200" dirty="0" smtClean="0">
                <a:latin typeface="Calibri" panose="020F0502020204030204" pitchFamily="34" charset="0"/>
                <a:cs typeface="Calibri" panose="020F0502020204030204" pitchFamily="34" charset="0"/>
              </a:rPr>
              <a:t> par Gustave </a:t>
            </a:r>
            <a:r>
              <a:rPr lang="en-US" sz="1200" dirty="0" err="1" smtClean="0">
                <a:latin typeface="Calibri" panose="020F0502020204030204" pitchFamily="34" charset="0"/>
                <a:cs typeface="Calibri" panose="020F0502020204030204" pitchFamily="34" charset="0"/>
              </a:rPr>
              <a:t>Doré</a:t>
            </a:r>
            <a:r>
              <a:rPr lang="en-US" sz="1200" dirty="0" smtClean="0">
                <a:latin typeface="Calibri" panose="020F0502020204030204" pitchFamily="34" charset="0"/>
                <a:cs typeface="Calibri" panose="020F0502020204030204" pitchFamily="34" charset="0"/>
              </a:rPr>
              <a:t> 1867</a:t>
            </a:r>
            <a:endParaRPr lang="fr-FR" sz="1200" b="1" dirty="0">
              <a:latin typeface="Calibri" panose="020F0502020204030204" pitchFamily="34" charset="0"/>
              <a:cs typeface="Calibri" panose="020F0502020204030204" pitchFamily="34" charset="0"/>
            </a:endParaRPr>
          </a:p>
        </p:txBody>
      </p:sp>
      <p:sp>
        <p:nvSpPr>
          <p:cNvPr id="13" name="ZoneTexte 12"/>
          <p:cNvSpPr txBox="1"/>
          <p:nvPr/>
        </p:nvSpPr>
        <p:spPr>
          <a:xfrm>
            <a:off x="6205632" y="6386649"/>
            <a:ext cx="2080378" cy="1015663"/>
          </a:xfrm>
          <a:prstGeom prst="rect">
            <a:avLst/>
          </a:prstGeom>
          <a:noFill/>
        </p:spPr>
        <p:txBody>
          <a:bodyPr wrap="none" rtlCol="0">
            <a:spAutoFit/>
          </a:bodyPr>
          <a:lstStyle/>
          <a:p>
            <a:r>
              <a:rPr lang="fr-FR" sz="1200" dirty="0" smtClean="0">
                <a:latin typeface="Calibri" panose="020F0502020204030204" pitchFamily="34" charset="0"/>
                <a:cs typeface="Calibri" panose="020F0502020204030204" pitchFamily="34" charset="0"/>
              </a:rPr>
              <a:t>Atala de Châteaubriand</a:t>
            </a:r>
          </a:p>
          <a:p>
            <a:r>
              <a:rPr lang="en-US" sz="1200" dirty="0" err="1">
                <a:latin typeface="Calibri" panose="020F0502020204030204" pitchFamily="34" charset="0"/>
                <a:cs typeface="Calibri" panose="020F0502020204030204" pitchFamily="34" charset="0"/>
              </a:rPr>
              <a:t>Illustré</a:t>
            </a:r>
            <a:r>
              <a:rPr lang="en-US" sz="1200" dirty="0">
                <a:latin typeface="Calibri" panose="020F0502020204030204" pitchFamily="34" charset="0"/>
                <a:cs typeface="Calibri" panose="020F0502020204030204" pitchFamily="34" charset="0"/>
              </a:rPr>
              <a:t> par Gustave </a:t>
            </a:r>
            <a:r>
              <a:rPr lang="en-US" sz="1200" dirty="0" err="1">
                <a:latin typeface="Calibri" panose="020F0502020204030204" pitchFamily="34" charset="0"/>
                <a:cs typeface="Calibri" panose="020F0502020204030204" pitchFamily="34" charset="0"/>
              </a:rPr>
              <a:t>Doré</a:t>
            </a:r>
            <a:r>
              <a:rPr lang="en-US" sz="1200" dirty="0">
                <a:latin typeface="Calibri" panose="020F0502020204030204" pitchFamily="34" charset="0"/>
                <a:cs typeface="Calibri" panose="020F0502020204030204" pitchFamily="34" charset="0"/>
              </a:rPr>
              <a:t> </a:t>
            </a:r>
            <a:r>
              <a:rPr lang="en-US" sz="1200" dirty="0" smtClean="0">
                <a:latin typeface="Calibri" panose="020F0502020204030204" pitchFamily="34" charset="0"/>
                <a:cs typeface="Calibri" panose="020F0502020204030204" pitchFamily="34" charset="0"/>
              </a:rPr>
              <a:t>1873</a:t>
            </a:r>
            <a:endParaRPr lang="fr-FR" sz="1200" b="1" dirty="0">
              <a:latin typeface="Calibri" panose="020F0502020204030204" pitchFamily="34" charset="0"/>
              <a:cs typeface="Calibri" panose="020F0502020204030204" pitchFamily="34" charset="0"/>
            </a:endParaRPr>
          </a:p>
          <a:p>
            <a:endParaRPr lang="fr-FR" dirty="0" smtClean="0"/>
          </a:p>
          <a:p>
            <a:endParaRPr lang="fr-FR" dirty="0"/>
          </a:p>
        </p:txBody>
      </p:sp>
      <p:sp>
        <p:nvSpPr>
          <p:cNvPr id="14" name="Rectangle 13"/>
          <p:cNvSpPr/>
          <p:nvPr/>
        </p:nvSpPr>
        <p:spPr>
          <a:xfrm>
            <a:off x="185318" y="6369212"/>
            <a:ext cx="6096000" cy="461665"/>
          </a:xfrm>
          <a:prstGeom prst="rect">
            <a:avLst/>
          </a:prstGeom>
        </p:spPr>
        <p:txBody>
          <a:bodyPr>
            <a:spAutoFit/>
          </a:bodyPr>
          <a:lstStyle/>
          <a:p>
            <a:r>
              <a:rPr lang="fr-FR" sz="1200" dirty="0" smtClean="0">
                <a:latin typeface="Calibri" panose="020F0502020204030204" pitchFamily="34" charset="0"/>
                <a:cs typeface="Calibri" panose="020F0502020204030204" pitchFamily="34" charset="0"/>
              </a:rPr>
              <a:t>La belle au bois dormant </a:t>
            </a:r>
            <a:endParaRPr lang="fr-FR" sz="1200" dirty="0">
              <a:latin typeface="Calibri" panose="020F0502020204030204" pitchFamily="34" charset="0"/>
              <a:cs typeface="Calibri" panose="020F0502020204030204" pitchFamily="34" charset="0"/>
            </a:endParaRPr>
          </a:p>
          <a:p>
            <a:r>
              <a:rPr lang="en-US" sz="1200" dirty="0" err="1">
                <a:latin typeface="Calibri" panose="020F0502020204030204" pitchFamily="34" charset="0"/>
                <a:cs typeface="Calibri" panose="020F0502020204030204" pitchFamily="34" charset="0"/>
              </a:rPr>
              <a:t>Illustré</a:t>
            </a:r>
            <a:r>
              <a:rPr lang="en-US" sz="1200" dirty="0">
                <a:latin typeface="Calibri" panose="020F0502020204030204" pitchFamily="34" charset="0"/>
                <a:cs typeface="Calibri" panose="020F0502020204030204" pitchFamily="34" charset="0"/>
              </a:rPr>
              <a:t> par Gustave </a:t>
            </a:r>
            <a:r>
              <a:rPr lang="en-US" sz="1200" dirty="0" err="1">
                <a:latin typeface="Calibri" panose="020F0502020204030204" pitchFamily="34" charset="0"/>
                <a:cs typeface="Calibri" panose="020F0502020204030204" pitchFamily="34" charset="0"/>
              </a:rPr>
              <a:t>Doré</a:t>
            </a:r>
            <a:r>
              <a:rPr lang="en-US" sz="1200" dirty="0">
                <a:latin typeface="Calibri" panose="020F0502020204030204" pitchFamily="34" charset="0"/>
                <a:cs typeface="Calibri" panose="020F0502020204030204" pitchFamily="34" charset="0"/>
              </a:rPr>
              <a:t> </a:t>
            </a:r>
            <a:r>
              <a:rPr lang="en-US" sz="1200" dirty="0" smtClean="0">
                <a:latin typeface="Calibri" panose="020F0502020204030204" pitchFamily="34" charset="0"/>
                <a:cs typeface="Calibri" panose="020F0502020204030204" pitchFamily="34" charset="0"/>
              </a:rPr>
              <a:t>1862</a:t>
            </a:r>
            <a:endParaRPr lang="fr-FR" sz="1200" b="1" dirty="0">
              <a:latin typeface="Calibri" panose="020F0502020204030204" pitchFamily="34" charset="0"/>
              <a:cs typeface="Calibri" panose="020F0502020204030204" pitchFamily="34" charset="0"/>
            </a:endParaRPr>
          </a:p>
        </p:txBody>
      </p:sp>
      <p:pic>
        <p:nvPicPr>
          <p:cNvPr id="15" name="Image 14"/>
          <p:cNvPicPr>
            <a:picLocks noChangeAspect="1"/>
          </p:cNvPicPr>
          <p:nvPr/>
        </p:nvPicPr>
        <p:blipFill rotWithShape="1">
          <a:blip r:embed="rId8" cstate="print">
            <a:extLst>
              <a:ext uri="{28A0092B-C50C-407E-A947-70E740481C1C}">
                <a14:useLocalDpi xmlns:a14="http://schemas.microsoft.com/office/drawing/2010/main" val="0"/>
              </a:ext>
            </a:extLst>
          </a:blip>
          <a:srcRect l="5763" t="4898" r="7139" b="6667"/>
          <a:stretch/>
        </p:blipFill>
        <p:spPr>
          <a:xfrm>
            <a:off x="212835" y="96313"/>
            <a:ext cx="2297364" cy="3078942"/>
          </a:xfrm>
          <a:prstGeom prst="rect">
            <a:avLst/>
          </a:prstGeom>
        </p:spPr>
      </p:pic>
      <p:sp>
        <p:nvSpPr>
          <p:cNvPr id="16" name="Rectangle 15"/>
          <p:cNvSpPr/>
          <p:nvPr/>
        </p:nvSpPr>
        <p:spPr>
          <a:xfrm>
            <a:off x="2583480" y="86799"/>
            <a:ext cx="6096000" cy="461665"/>
          </a:xfrm>
          <a:prstGeom prst="rect">
            <a:avLst/>
          </a:prstGeom>
        </p:spPr>
        <p:txBody>
          <a:bodyPr>
            <a:spAutoFit/>
          </a:bodyPr>
          <a:lstStyle/>
          <a:p>
            <a:pPr lvl="0" defTabSz="914400">
              <a:defRPr/>
            </a:pPr>
            <a:r>
              <a:rPr lang="en-US" sz="1200" dirty="0">
                <a:latin typeface="Calibri" panose="020F0502020204030204" pitchFamily="34" charset="0"/>
                <a:cs typeface="Calibri" panose="020F0502020204030204" pitchFamily="34" charset="0"/>
              </a:rPr>
              <a:t>Elaine d’ Alfred Tennyson </a:t>
            </a:r>
          </a:p>
          <a:p>
            <a:pPr lvl="0" defTabSz="914400">
              <a:defRPr/>
            </a:pPr>
            <a:r>
              <a:rPr lang="en-US" sz="1200" dirty="0" err="1">
                <a:latin typeface="Calibri" panose="020F0502020204030204" pitchFamily="34" charset="0"/>
                <a:cs typeface="Calibri" panose="020F0502020204030204" pitchFamily="34" charset="0"/>
              </a:rPr>
              <a:t>Illustré</a:t>
            </a:r>
            <a:r>
              <a:rPr lang="en-US" sz="1200" dirty="0">
                <a:latin typeface="Calibri" panose="020F0502020204030204" pitchFamily="34" charset="0"/>
                <a:cs typeface="Calibri" panose="020F0502020204030204" pitchFamily="34" charset="0"/>
              </a:rPr>
              <a:t> par Gustave </a:t>
            </a:r>
            <a:r>
              <a:rPr lang="en-US" sz="1200" dirty="0" err="1">
                <a:latin typeface="Calibri" panose="020F0502020204030204" pitchFamily="34" charset="0"/>
                <a:cs typeface="Calibri" panose="020F0502020204030204" pitchFamily="34" charset="0"/>
              </a:rPr>
              <a:t>Doré</a:t>
            </a:r>
            <a:r>
              <a:rPr lang="en-US" sz="1200" dirty="0">
                <a:latin typeface="Calibri" panose="020F0502020204030204" pitchFamily="34" charset="0"/>
                <a:cs typeface="Calibri" panose="020F0502020204030204" pitchFamily="34" charset="0"/>
              </a:rPr>
              <a:t> 1867</a:t>
            </a:r>
            <a:endParaRPr lang="fr-FR" sz="1200" b="1" dirty="0">
              <a:latin typeface="Calibri" panose="020F0502020204030204" pitchFamily="34" charset="0"/>
              <a:cs typeface="Calibri" panose="020F0502020204030204" pitchFamily="34" charset="0"/>
            </a:endParaRPr>
          </a:p>
        </p:txBody>
      </p:sp>
      <p:sp>
        <p:nvSpPr>
          <p:cNvPr id="7" name="Rectangle 6"/>
          <p:cNvSpPr/>
          <p:nvPr/>
        </p:nvSpPr>
        <p:spPr>
          <a:xfrm>
            <a:off x="8436563" y="5801774"/>
            <a:ext cx="6096000" cy="830997"/>
          </a:xfrm>
          <a:prstGeom prst="rect">
            <a:avLst/>
          </a:prstGeom>
        </p:spPr>
        <p:txBody>
          <a:bodyPr>
            <a:spAutoFit/>
          </a:bodyPr>
          <a:lstStyle/>
          <a:p>
            <a:r>
              <a:rPr lang="fr-FR" sz="1200" dirty="0">
                <a:latin typeface="Calibri" panose="020F0502020204030204" pitchFamily="34" charset="0"/>
                <a:cs typeface="Calibri" panose="020F0502020204030204" pitchFamily="34" charset="0"/>
              </a:rPr>
              <a:t>Blanche </a:t>
            </a:r>
            <a:r>
              <a:rPr lang="fr-FR" sz="1200" dirty="0" smtClean="0">
                <a:latin typeface="Calibri" panose="020F0502020204030204" pitchFamily="34" charset="0"/>
                <a:cs typeface="Calibri" panose="020F0502020204030204" pitchFamily="34" charset="0"/>
              </a:rPr>
              <a:t>Neige, </a:t>
            </a:r>
            <a:endParaRPr lang="fr-FR" sz="1200" dirty="0">
              <a:latin typeface="Calibri" panose="020F0502020204030204" pitchFamily="34" charset="0"/>
              <a:cs typeface="Calibri" panose="020F0502020204030204" pitchFamily="34" charset="0"/>
            </a:endParaRPr>
          </a:p>
          <a:p>
            <a:r>
              <a:rPr lang="fr-FR" sz="1200" dirty="0" smtClean="0">
                <a:latin typeface="Calibri" panose="020F0502020204030204" pitchFamily="34" charset="0"/>
                <a:cs typeface="Calibri" panose="020F0502020204030204" pitchFamily="34" charset="0"/>
              </a:rPr>
              <a:t>Raconté par Joséphine Poole</a:t>
            </a:r>
          </a:p>
          <a:p>
            <a:r>
              <a:rPr lang="fr-FR" sz="1200" dirty="0" smtClean="0">
                <a:latin typeface="Calibri" panose="020F0502020204030204" pitchFamily="34" charset="0"/>
                <a:cs typeface="Calibri" panose="020F0502020204030204" pitchFamily="34" charset="0"/>
              </a:rPr>
              <a:t>Illustré par </a:t>
            </a:r>
            <a:r>
              <a:rPr lang="fr-FR" sz="1200" dirty="0">
                <a:latin typeface="Calibri" panose="020F0502020204030204" pitchFamily="34" charset="0"/>
                <a:cs typeface="Calibri" panose="020F0502020204030204" pitchFamily="34" charset="0"/>
              </a:rPr>
              <a:t>Angela </a:t>
            </a:r>
            <a:r>
              <a:rPr lang="fr-FR" sz="1200" dirty="0" err="1" smtClean="0">
                <a:latin typeface="Calibri" panose="020F0502020204030204" pitchFamily="34" charset="0"/>
                <a:cs typeface="Calibri" panose="020F0502020204030204" pitchFamily="34" charset="0"/>
              </a:rPr>
              <a:t>Barrett</a:t>
            </a:r>
            <a:r>
              <a:rPr lang="fr-FR" sz="1200" dirty="0" smtClean="0">
                <a:latin typeface="Calibri" panose="020F0502020204030204" pitchFamily="34" charset="0"/>
                <a:cs typeface="Calibri" panose="020F0502020204030204" pitchFamily="34" charset="0"/>
              </a:rPr>
              <a:t> </a:t>
            </a:r>
            <a:endParaRPr lang="fr-FR" sz="1200" dirty="0">
              <a:latin typeface="Calibri" panose="020F0502020204030204" pitchFamily="34" charset="0"/>
              <a:cs typeface="Calibri" panose="020F0502020204030204" pitchFamily="34" charset="0"/>
            </a:endParaRPr>
          </a:p>
          <a:p>
            <a:r>
              <a:rPr lang="fr-FR" sz="1200" dirty="0" smtClean="0">
                <a:latin typeface="Calibri" panose="020F0502020204030204" pitchFamily="34" charset="0"/>
                <a:cs typeface="Calibri" panose="020F0502020204030204" pitchFamily="34" charset="0"/>
              </a:rPr>
              <a:t>Ecole </a:t>
            </a:r>
            <a:r>
              <a:rPr lang="fr-FR" sz="1200" dirty="0">
                <a:latin typeface="Calibri" panose="020F0502020204030204" pitchFamily="34" charset="0"/>
                <a:cs typeface="Calibri" panose="020F0502020204030204" pitchFamily="34" charset="0"/>
              </a:rPr>
              <a:t>Des </a:t>
            </a:r>
            <a:r>
              <a:rPr lang="fr-FR" sz="1200" dirty="0" smtClean="0">
                <a:latin typeface="Calibri" panose="020F0502020204030204" pitchFamily="34" charset="0"/>
                <a:cs typeface="Calibri" panose="020F0502020204030204" pitchFamily="34" charset="0"/>
              </a:rPr>
              <a:t>Loisirs</a:t>
            </a:r>
            <a:endParaRPr lang="fr-FR" sz="1200" dirty="0">
              <a:latin typeface="Calibri" panose="020F0502020204030204" pitchFamily="34" charset="0"/>
              <a:cs typeface="Calibri" panose="020F0502020204030204" pitchFamily="34" charset="0"/>
            </a:endParaRPr>
          </a:p>
        </p:txBody>
      </p:sp>
      <p:pic>
        <p:nvPicPr>
          <p:cNvPr id="8" name="Imag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30514" y="129541"/>
            <a:ext cx="2954050" cy="2667974"/>
          </a:xfrm>
          <a:prstGeom prst="rect">
            <a:avLst/>
          </a:prstGeom>
        </p:spPr>
      </p:pic>
    </p:spTree>
    <p:extLst>
      <p:ext uri="{BB962C8B-B14F-4D97-AF65-F5344CB8AC3E}">
        <p14:creationId xmlns:p14="http://schemas.microsoft.com/office/powerpoint/2010/main" val="15116636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3921" y="0"/>
            <a:ext cx="11880979" cy="4678204"/>
          </a:xfrm>
          <a:prstGeom prst="rect">
            <a:avLst/>
          </a:prstGeom>
        </p:spPr>
        <p:txBody>
          <a:bodyPr wrap="square">
            <a:spAutoFit/>
          </a:bodyPr>
          <a:lstStyle/>
          <a:p>
            <a:pPr algn="just"/>
            <a:r>
              <a:rPr lang="fr-FR" sz="2800" b="1" dirty="0" smtClean="0"/>
              <a:t>2a. Apprendre à dessiner des arbres</a:t>
            </a:r>
          </a:p>
          <a:p>
            <a:pPr algn="just"/>
            <a:r>
              <a:rPr lang="fr-FR" dirty="0" smtClean="0"/>
              <a:t>Pendant les années de l’école maternelle, l’enfant ne dessine pas ce qu’il voit d’un sujet mais ce qu’il en connaît, on observe donc des déformations par rapport à la réalité. C’est ainsi que l’arbre est le plus souvent représenté dans les dessins des jeunes enfants par un rectangle « debout », le tronc,  sur lequel est posé un « nuage » vert, le feuillage. </a:t>
            </a:r>
          </a:p>
          <a:p>
            <a:pPr algn="just"/>
            <a:r>
              <a:rPr lang="fr-FR" dirty="0" smtClean="0"/>
              <a:t>En proposant des activités d’observation, on permettra aux enfants de dépasser leur représentation stéréotypée et de produire des dessins plus réalistes qui rendront compte des différents constituants de l’arbre et de leur immense variété. </a:t>
            </a:r>
            <a:r>
              <a:rPr lang="fr-FR" dirty="0"/>
              <a:t>Le dessin d’observation exige de passer progressivement d’une représentation </a:t>
            </a:r>
            <a:r>
              <a:rPr lang="fr-FR" dirty="0" smtClean="0"/>
              <a:t>affective à </a:t>
            </a:r>
            <a:r>
              <a:rPr lang="fr-FR" dirty="0"/>
              <a:t>une certaine maîtrise des éléments </a:t>
            </a:r>
            <a:r>
              <a:rPr lang="fr-FR" dirty="0" smtClean="0"/>
              <a:t>essentiels. Etayé par l’activité lang</a:t>
            </a:r>
            <a:r>
              <a:rPr lang="fr-FR" dirty="0"/>
              <a:t>a</a:t>
            </a:r>
            <a:r>
              <a:rPr lang="fr-FR" dirty="0" smtClean="0"/>
              <a:t>gière, le </a:t>
            </a:r>
            <a:r>
              <a:rPr lang="fr-FR" dirty="0"/>
              <a:t>dessin est un moyen pour </a:t>
            </a:r>
            <a:r>
              <a:rPr lang="fr-FR" dirty="0" smtClean="0"/>
              <a:t>l’enfant </a:t>
            </a:r>
            <a:r>
              <a:rPr lang="fr-FR" dirty="0"/>
              <a:t>de construire et d’affiner sa </a:t>
            </a:r>
            <a:r>
              <a:rPr lang="fr-FR" dirty="0" smtClean="0"/>
              <a:t>compréhension  et sa représentation des objets et du monde qui l’entoure.  </a:t>
            </a:r>
          </a:p>
          <a:p>
            <a:pPr algn="just"/>
            <a:r>
              <a:rPr lang="fr-FR" dirty="0" smtClean="0"/>
              <a:t>On pourra faire observer un arbre à proximité de l’école et/ou des photographies d’arbres en privilégiant dans un premier temps les photographies montrant des arbres sans feuille afin que les enfants comprennent comment s’organise le houppier (l’ensemble des branches) : division du tronc en grosses branches… organisation avec des </a:t>
            </a:r>
            <a:r>
              <a:rPr lang="fr-FR" dirty="0"/>
              <a:t>branches latérales de grandeur </a:t>
            </a:r>
            <a:r>
              <a:rPr lang="fr-FR" dirty="0" smtClean="0"/>
              <a:t>décroissante… orientation, épaisseur des branches… dessin du feuillage (il s’agira de donner l’impression du feuillage en précisant les masses sans forcément dessiner chaque feuille ) …dessin de l’écorce… effets de lumière et d’ombre… Suivant l’âge </a:t>
            </a:r>
            <a:r>
              <a:rPr lang="fr-FR" dirty="0"/>
              <a:t>des </a:t>
            </a:r>
            <a:r>
              <a:rPr lang="fr-FR" dirty="0" smtClean="0"/>
              <a:t>enfants, l’observation sera plus ou moins poussée, l’apport de vocabulaire adapté ;  </a:t>
            </a:r>
            <a:r>
              <a:rPr lang="fr-FR" dirty="0"/>
              <a:t>l</a:t>
            </a:r>
            <a:r>
              <a:rPr lang="fr-FR" dirty="0" smtClean="0"/>
              <a:t>es attentes quant aux représentations seront bien évidemment  à moduler en fonction des capacités des enfants. </a:t>
            </a:r>
            <a:endParaRPr lang="fr-FR" dirty="0"/>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13439" t="5770" r="36395" b="4873"/>
          <a:stretch/>
        </p:blipFill>
        <p:spPr>
          <a:xfrm>
            <a:off x="157995" y="4644038"/>
            <a:ext cx="762731" cy="1813852"/>
          </a:xfrm>
          <a:prstGeom prst="rect">
            <a:avLst/>
          </a:prstGeom>
        </p:spPr>
      </p:pic>
      <p:pic>
        <p:nvPicPr>
          <p:cNvPr id="5" name="Image 4"/>
          <p:cNvPicPr>
            <a:picLocks noChangeAspect="1"/>
          </p:cNvPicPr>
          <p:nvPr/>
        </p:nvPicPr>
        <p:blipFill rotWithShape="1">
          <a:blip r:embed="rId4" cstate="print">
            <a:extLst>
              <a:ext uri="{28A0092B-C50C-407E-A947-70E740481C1C}">
                <a14:useLocalDpi xmlns:a14="http://schemas.microsoft.com/office/drawing/2010/main" val="0"/>
              </a:ext>
            </a:extLst>
          </a:blip>
          <a:srcRect l="18491" t="8664" r="18383" b="7706"/>
          <a:stretch/>
        </p:blipFill>
        <p:spPr>
          <a:xfrm>
            <a:off x="7512638" y="4652205"/>
            <a:ext cx="1035275" cy="1730685"/>
          </a:xfrm>
          <a:prstGeom prst="rect">
            <a:avLst/>
          </a:prstGeom>
        </p:spPr>
      </p:pic>
      <p:pic>
        <p:nvPicPr>
          <p:cNvPr id="6" name="Image 5"/>
          <p:cNvPicPr>
            <a:picLocks noChangeAspect="1"/>
          </p:cNvPicPr>
          <p:nvPr/>
        </p:nvPicPr>
        <p:blipFill rotWithShape="1">
          <a:blip r:embed="rId5" cstate="print">
            <a:extLst>
              <a:ext uri="{28A0092B-C50C-407E-A947-70E740481C1C}">
                <a14:useLocalDpi xmlns:a14="http://schemas.microsoft.com/office/drawing/2010/main" val="0"/>
              </a:ext>
            </a:extLst>
          </a:blip>
          <a:srcRect l="12396" t="1263" r="12514" b="1"/>
          <a:stretch/>
        </p:blipFill>
        <p:spPr>
          <a:xfrm>
            <a:off x="8672234" y="4625584"/>
            <a:ext cx="1024575" cy="1749163"/>
          </a:xfrm>
          <a:prstGeom prst="rect">
            <a:avLst/>
          </a:prstGeom>
        </p:spPr>
      </p:pic>
      <p:pic>
        <p:nvPicPr>
          <p:cNvPr id="7" name="Image 6"/>
          <p:cNvPicPr>
            <a:picLocks noChangeAspect="1"/>
          </p:cNvPicPr>
          <p:nvPr/>
        </p:nvPicPr>
        <p:blipFill rotWithShape="1">
          <a:blip r:embed="rId6" cstate="print">
            <a:extLst>
              <a:ext uri="{28A0092B-C50C-407E-A947-70E740481C1C}">
                <a14:useLocalDpi xmlns:a14="http://schemas.microsoft.com/office/drawing/2010/main" val="0"/>
              </a:ext>
            </a:extLst>
          </a:blip>
          <a:srcRect t="17122" r="1534" b="16912"/>
          <a:stretch/>
        </p:blipFill>
        <p:spPr>
          <a:xfrm>
            <a:off x="9838357" y="4624309"/>
            <a:ext cx="2072222" cy="1751715"/>
          </a:xfrm>
          <a:prstGeom prst="rect">
            <a:avLst/>
          </a:prstGeom>
        </p:spPr>
      </p:pic>
      <p:pic>
        <p:nvPicPr>
          <p:cNvPr id="15" name="Image 14"/>
          <p:cNvPicPr>
            <a:picLocks noChangeAspect="1"/>
          </p:cNvPicPr>
          <p:nvPr/>
        </p:nvPicPr>
        <p:blipFill rotWithShape="1">
          <a:blip r:embed="rId7" cstate="print">
            <a:extLst>
              <a:ext uri="{28A0092B-C50C-407E-A947-70E740481C1C}">
                <a14:useLocalDpi xmlns:a14="http://schemas.microsoft.com/office/drawing/2010/main" val="0"/>
              </a:ext>
            </a:extLst>
          </a:blip>
          <a:srcRect r="4722" b="7222"/>
          <a:stretch/>
        </p:blipFill>
        <p:spPr>
          <a:xfrm flipH="1">
            <a:off x="993795" y="4652205"/>
            <a:ext cx="1853100" cy="1804476"/>
          </a:xfrm>
          <a:prstGeom prst="rect">
            <a:avLst/>
          </a:prstGeom>
        </p:spPr>
      </p:pic>
      <p:pic>
        <p:nvPicPr>
          <p:cNvPr id="16" name="Image 15"/>
          <p:cNvPicPr>
            <a:picLocks noChangeAspect="1"/>
          </p:cNvPicPr>
          <p:nvPr/>
        </p:nvPicPr>
        <p:blipFill rotWithShape="1">
          <a:blip r:embed="rId8">
            <a:extLst>
              <a:ext uri="{28A0092B-C50C-407E-A947-70E740481C1C}">
                <a14:useLocalDpi xmlns:a14="http://schemas.microsoft.com/office/drawing/2010/main" val="0"/>
              </a:ext>
            </a:extLst>
          </a:blip>
          <a:srcRect l="12444" t="-295" r="16889"/>
          <a:stretch/>
        </p:blipFill>
        <p:spPr>
          <a:xfrm>
            <a:off x="2919964" y="4648707"/>
            <a:ext cx="1695974" cy="1807973"/>
          </a:xfrm>
          <a:prstGeom prst="rect">
            <a:avLst/>
          </a:prstGeom>
        </p:spPr>
      </p:pic>
      <p:sp>
        <p:nvSpPr>
          <p:cNvPr id="17" name="ZoneTexte 16"/>
          <p:cNvSpPr txBox="1"/>
          <p:nvPr/>
        </p:nvSpPr>
        <p:spPr>
          <a:xfrm>
            <a:off x="141345" y="6457890"/>
            <a:ext cx="779381" cy="400110"/>
          </a:xfrm>
          <a:prstGeom prst="rect">
            <a:avLst/>
          </a:prstGeom>
          <a:noFill/>
        </p:spPr>
        <p:txBody>
          <a:bodyPr wrap="none" rtlCol="0">
            <a:spAutoFit/>
          </a:bodyPr>
          <a:lstStyle/>
          <a:p>
            <a:r>
              <a:rPr lang="fr-FR" sz="1000" dirty="0" smtClean="0"/>
              <a:t>Dessin</a:t>
            </a:r>
          </a:p>
          <a:p>
            <a:r>
              <a:rPr lang="fr-FR" sz="1000" dirty="0" smtClean="0"/>
              <a:t>stéréotypé</a:t>
            </a:r>
            <a:endParaRPr lang="fr-FR" sz="1000" dirty="0"/>
          </a:p>
        </p:txBody>
      </p:sp>
      <p:sp>
        <p:nvSpPr>
          <p:cNvPr id="18" name="ZoneTexte 17"/>
          <p:cNvSpPr txBox="1"/>
          <p:nvPr/>
        </p:nvSpPr>
        <p:spPr>
          <a:xfrm>
            <a:off x="4634959" y="6457890"/>
            <a:ext cx="1486304" cy="400110"/>
          </a:xfrm>
          <a:prstGeom prst="rect">
            <a:avLst/>
          </a:prstGeom>
          <a:noFill/>
        </p:spPr>
        <p:txBody>
          <a:bodyPr wrap="none" rtlCol="0">
            <a:spAutoFit/>
          </a:bodyPr>
          <a:lstStyle/>
          <a:p>
            <a:r>
              <a:rPr lang="fr-FR" sz="1000" dirty="0" smtClean="0"/>
              <a:t>Dessin après observation</a:t>
            </a:r>
          </a:p>
          <a:p>
            <a:r>
              <a:rPr lang="fr-FR" sz="1000" dirty="0" smtClean="0"/>
              <a:t>Elève de CE1</a:t>
            </a:r>
            <a:endParaRPr lang="fr-FR" sz="1000" dirty="0"/>
          </a:p>
        </p:txBody>
      </p:sp>
      <p:sp>
        <p:nvSpPr>
          <p:cNvPr id="19" name="ZoneTexte 18"/>
          <p:cNvSpPr txBox="1"/>
          <p:nvPr/>
        </p:nvSpPr>
        <p:spPr>
          <a:xfrm>
            <a:off x="7433124" y="6374747"/>
            <a:ext cx="4912840" cy="954107"/>
          </a:xfrm>
          <a:prstGeom prst="rect">
            <a:avLst/>
          </a:prstGeom>
          <a:noFill/>
        </p:spPr>
        <p:txBody>
          <a:bodyPr wrap="square" rtlCol="0">
            <a:spAutoFit/>
          </a:bodyPr>
          <a:lstStyle/>
          <a:p>
            <a:r>
              <a:rPr lang="fr-FR" sz="1000" b="1" dirty="0"/>
              <a:t>L'arbre, que lui manque-t-il </a:t>
            </a:r>
            <a:r>
              <a:rPr lang="fr-FR" sz="1000" b="1" dirty="0" smtClean="0"/>
              <a:t>? </a:t>
            </a:r>
            <a:r>
              <a:rPr lang="fr-FR" sz="1000" dirty="0" smtClean="0"/>
              <a:t>Pour </a:t>
            </a:r>
            <a:r>
              <a:rPr lang="fr-FR" sz="1000" dirty="0"/>
              <a:t>les enfants à partir de 2 ans</a:t>
            </a:r>
            <a:r>
              <a:rPr lang="fr-FR" sz="1000" dirty="0" smtClean="0"/>
              <a:t>.</a:t>
            </a:r>
          </a:p>
          <a:p>
            <a:r>
              <a:rPr lang="fr-FR" sz="1000" dirty="0"/>
              <a:t>Editions EBLA</a:t>
            </a:r>
          </a:p>
          <a:p>
            <a:r>
              <a:rPr lang="fr-FR" dirty="0"/>
              <a:t/>
            </a:r>
            <a:br>
              <a:rPr lang="fr-FR" dirty="0"/>
            </a:br>
            <a:endParaRPr lang="fr-FR" dirty="0"/>
          </a:p>
        </p:txBody>
      </p:sp>
      <p:pic>
        <p:nvPicPr>
          <p:cNvPr id="13" name="Image 12"/>
          <p:cNvPicPr>
            <a:picLocks noChangeAspect="1"/>
          </p:cNvPicPr>
          <p:nvPr/>
        </p:nvPicPr>
        <p:blipFill rotWithShape="1">
          <a:blip r:embed="rId9">
            <a:extLst>
              <a:ext uri="{28A0092B-C50C-407E-A947-70E740481C1C}">
                <a14:useLocalDpi xmlns:a14="http://schemas.microsoft.com/office/drawing/2010/main" val="0"/>
              </a:ext>
            </a:extLst>
          </a:blip>
          <a:srcRect l="10161" t="25335" b="10181"/>
          <a:stretch/>
        </p:blipFill>
        <p:spPr>
          <a:xfrm rot="5400000">
            <a:off x="4445334" y="4887713"/>
            <a:ext cx="1812640" cy="1325294"/>
          </a:xfrm>
          <a:prstGeom prst="rect">
            <a:avLst/>
          </a:prstGeom>
        </p:spPr>
      </p:pic>
    </p:spTree>
    <p:extLst>
      <p:ext uri="{BB962C8B-B14F-4D97-AF65-F5344CB8AC3E}">
        <p14:creationId xmlns:p14="http://schemas.microsoft.com/office/powerpoint/2010/main" val="314806669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3080</Words>
  <Application>Microsoft Office PowerPoint</Application>
  <PresentationFormat>Grand écran</PresentationFormat>
  <Paragraphs>334</Paragraphs>
  <Slides>24</Slides>
  <Notes>16</Notes>
  <HiddenSlides>1</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24</vt:i4>
      </vt:variant>
    </vt:vector>
  </HeadingPairs>
  <TitlesOfParts>
    <vt:vector size="28"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Rectorat de Rouen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Windows</dc:creator>
  <cp:lastModifiedBy>Utilisateur Windows</cp:lastModifiedBy>
  <cp:revision>2</cp:revision>
  <dcterms:created xsi:type="dcterms:W3CDTF">2021-09-05T16:36:15Z</dcterms:created>
  <dcterms:modified xsi:type="dcterms:W3CDTF">2021-09-05T16:41:39Z</dcterms:modified>
</cp:coreProperties>
</file>